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65" r:id="rId5"/>
    <p:sldId id="267" r:id="rId6"/>
    <p:sldId id="281" r:id="rId7"/>
    <p:sldId id="282" r:id="rId8"/>
    <p:sldId id="264" r:id="rId9"/>
    <p:sldId id="260" r:id="rId10"/>
    <p:sldId id="278" r:id="rId11"/>
    <p:sldId id="286" r:id="rId12"/>
    <p:sldId id="287" r:id="rId13"/>
    <p:sldId id="288" r:id="rId14"/>
    <p:sldId id="290" r:id="rId15"/>
    <p:sldId id="289" r:id="rId16"/>
    <p:sldId id="307" r:id="rId17"/>
    <p:sldId id="262" r:id="rId18"/>
    <p:sldId id="308" r:id="rId19"/>
    <p:sldId id="306" r:id="rId20"/>
    <p:sldId id="277" r:id="rId21"/>
    <p:sldId id="305" r:id="rId22"/>
    <p:sldId id="263" r:id="rId23"/>
    <p:sldId id="270" r:id="rId24"/>
    <p:sldId id="274" r:id="rId25"/>
    <p:sldId id="269" r:id="rId26"/>
    <p:sldId id="283" r:id="rId27"/>
    <p:sldId id="273" r:id="rId28"/>
    <p:sldId id="271" r:id="rId29"/>
    <p:sldId id="276" r:id="rId30"/>
    <p:sldId id="285" r:id="rId31"/>
    <p:sldId id="311" r:id="rId32"/>
    <p:sldId id="310" r:id="rId33"/>
    <p:sldId id="291" r:id="rId34"/>
    <p:sldId id="293" r:id="rId35"/>
    <p:sldId id="297" r:id="rId36"/>
    <p:sldId id="296" r:id="rId37"/>
    <p:sldId id="295" r:id="rId38"/>
    <p:sldId id="303" r:id="rId39"/>
    <p:sldId id="272" r:id="rId40"/>
    <p:sldId id="301" r:id="rId41"/>
    <p:sldId id="299" r:id="rId42"/>
    <p:sldId id="312" r:id="rId43"/>
    <p:sldId id="309" r:id="rId44"/>
    <p:sldId id="268" r:id="rId45"/>
    <p:sldId id="26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91" autoAdjust="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.Owens\Desktop\Group%20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7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.Owens\Desktop\Group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.Owens\Desktop\Group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.Owens\Desktop\Group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.Owens\Desktop\Group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sey.Owens\Desktop\Group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/>
              <a:t>Trophic</a:t>
            </a:r>
            <a:r>
              <a:rPr lang="en-US" sz="3200" baseline="0"/>
              <a:t> </a:t>
            </a:r>
            <a:r>
              <a:rPr lang="en-US" sz="3200"/>
              <a:t>Score Index</a:t>
            </a:r>
          </a:p>
        </c:rich>
      </c:tx>
      <c:layout>
        <c:manualLayout>
          <c:xMode val="edge"/>
          <c:yMode val="edge"/>
          <c:x val="1.099567415184213E-3"/>
          <c:y val="1.21951219512195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5"/>
            <c:invertIfNegative val="0"/>
            <c:bubble3D val="0"/>
            <c:spPr>
              <a:solidFill>
                <a:srgbClr val="CC66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Sheet1!$A$13:$A$20</c:f>
              <c:strCache>
                <c:ptCount val="8"/>
                <c:pt idx="0">
                  <c:v>Eagle Creek</c:v>
                </c:pt>
                <c:pt idx="1">
                  <c:v>Morse</c:v>
                </c:pt>
                <c:pt idx="2">
                  <c:v>Salamonie</c:v>
                </c:pt>
                <c:pt idx="3">
                  <c:v>Brookville</c:v>
                </c:pt>
                <c:pt idx="4">
                  <c:v>Cecil M. Harden</c:v>
                </c:pt>
                <c:pt idx="5">
                  <c:v>Geist</c:v>
                </c:pt>
                <c:pt idx="6">
                  <c:v>Mississinewa</c:v>
                </c:pt>
                <c:pt idx="7">
                  <c:v>Cagles Mill</c:v>
                </c:pt>
              </c:strCache>
            </c:strRef>
          </c:cat>
          <c:val>
            <c:numRef>
              <c:f>Sheet1!$B$13:$B$20</c:f>
              <c:numCache>
                <c:formatCode>General</c:formatCode>
                <c:ptCount val="8"/>
                <c:pt idx="0">
                  <c:v>65</c:v>
                </c:pt>
                <c:pt idx="1">
                  <c:v>64</c:v>
                </c:pt>
                <c:pt idx="2">
                  <c:v>44</c:v>
                </c:pt>
                <c:pt idx="3">
                  <c:v>43</c:v>
                </c:pt>
                <c:pt idx="4">
                  <c:v>36</c:v>
                </c:pt>
                <c:pt idx="5">
                  <c:v>32</c:v>
                </c:pt>
                <c:pt idx="6">
                  <c:v>26</c:v>
                </c:pt>
                <c:pt idx="7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430976"/>
        <c:axId val="93271104"/>
        <c:axId val="0"/>
      </c:bar3DChart>
      <c:catAx>
        <c:axId val="90430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271104"/>
        <c:crosses val="autoZero"/>
        <c:auto val="1"/>
        <c:lblAlgn val="ctr"/>
        <c:lblOffset val="100"/>
        <c:noMultiLvlLbl val="0"/>
      </c:catAx>
      <c:valAx>
        <c:axId val="9327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4309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Organic Nitrogen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</c:spPr>
          </c:dPt>
          <c:cat>
            <c:strRef>
              <c:f>'S.A. Group'!$D$50:$D$52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'S.A. Group'!$E$50:$E$52</c:f>
              <c:numCache>
                <c:formatCode>0.00</c:formatCode>
                <c:ptCount val="3"/>
                <c:pt idx="0">
                  <c:v>1.114125</c:v>
                </c:pt>
                <c:pt idx="1">
                  <c:v>1.2174999999999998</c:v>
                </c:pt>
                <c:pt idx="2">
                  <c:v>1.5173999999999999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540608"/>
        <c:axId val="93160000"/>
        <c:axId val="0"/>
      </c:bar3DChart>
      <c:catAx>
        <c:axId val="9754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160000"/>
        <c:crosses val="autoZero"/>
        <c:auto val="1"/>
        <c:lblAlgn val="ctr"/>
        <c:lblOffset val="100"/>
        <c:noMultiLvlLbl val="0"/>
      </c:catAx>
      <c:valAx>
        <c:axId val="931600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540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Chlorophyll </a:t>
            </a:r>
            <a:r>
              <a:rPr lang="en-US" sz="2400" i="1" dirty="0" smtClean="0"/>
              <a:t>a</a:t>
            </a:r>
            <a:endParaRPr lang="en-US" sz="2400" i="1" dirty="0"/>
          </a:p>
        </c:rich>
      </c:tx>
      <c:layout>
        <c:manualLayout>
          <c:xMode val="edge"/>
          <c:yMode val="edge"/>
          <c:x val="4.8254716981132074E-2"/>
          <c:y val="1.47058823529411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</c:spPr>
          </c:dPt>
          <c:cat>
            <c:strRef>
              <c:f>'S.A. Group'!$D$26:$D$28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Group3</c:v>
                </c:pt>
              </c:strCache>
            </c:strRef>
          </c:cat>
          <c:val>
            <c:numRef>
              <c:f>'S.A. Group'!$E$26:$E$28</c:f>
              <c:numCache>
                <c:formatCode>0.00</c:formatCode>
                <c:ptCount val="3"/>
                <c:pt idx="0">
                  <c:v>6.6475000000000009</c:v>
                </c:pt>
                <c:pt idx="1">
                  <c:v>24.070000000000004</c:v>
                </c:pt>
                <c:pt idx="2">
                  <c:v>26.663999999999998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67200"/>
        <c:axId val="93162880"/>
        <c:axId val="0"/>
      </c:bar3DChart>
      <c:catAx>
        <c:axId val="9886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162880"/>
        <c:crosses val="autoZero"/>
        <c:auto val="1"/>
        <c:lblAlgn val="ctr"/>
        <c:lblOffset val="100"/>
        <c:noMultiLvlLbl val="0"/>
      </c:catAx>
      <c:valAx>
        <c:axId val="93162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μg/L</a:t>
                </a:r>
                <a:endParaRPr lang="en-US">
                  <a:effectLst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86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Chlorophyll </a:t>
            </a:r>
            <a:r>
              <a:rPr lang="en-US" sz="2400" i="1" dirty="0" smtClean="0"/>
              <a:t>a</a:t>
            </a:r>
            <a:endParaRPr lang="en-US" sz="2400" i="1" dirty="0"/>
          </a:p>
        </c:rich>
      </c:tx>
      <c:layout>
        <c:manualLayout>
          <c:xMode val="edge"/>
          <c:yMode val="edge"/>
          <c:x val="4.8254716981132074E-2"/>
          <c:y val="1.47058823529411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</c:spPr>
          </c:dPt>
          <c:cat>
            <c:strRef>
              <c:f>'S.A. Group'!$D$26:$D$28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Group3</c:v>
                </c:pt>
              </c:strCache>
            </c:strRef>
          </c:cat>
          <c:val>
            <c:numRef>
              <c:f>'S.A. Group'!$E$26:$E$28</c:f>
              <c:numCache>
                <c:formatCode>0.00</c:formatCode>
                <c:ptCount val="3"/>
                <c:pt idx="0">
                  <c:v>6.6475000000000009</c:v>
                </c:pt>
                <c:pt idx="1">
                  <c:v>24.070000000000004</c:v>
                </c:pt>
                <c:pt idx="2">
                  <c:v>26.663999999999998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71296"/>
        <c:axId val="93165184"/>
        <c:axId val="0"/>
      </c:bar3DChart>
      <c:catAx>
        <c:axId val="98871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165184"/>
        <c:crosses val="autoZero"/>
        <c:auto val="1"/>
        <c:lblAlgn val="ctr"/>
        <c:lblOffset val="100"/>
        <c:noMultiLvlLbl val="0"/>
      </c:catAx>
      <c:valAx>
        <c:axId val="9316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μg/L</a:t>
                </a:r>
                <a:endParaRPr lang="en-US">
                  <a:effectLst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871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Secchi Disk</a:t>
            </a:r>
          </a:p>
        </c:rich>
      </c:tx>
      <c:layout>
        <c:manualLayout>
          <c:xMode val="edge"/>
          <c:yMode val="edge"/>
          <c:x val="1.0304753572470111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5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66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Sheet1!$D$13:$D$20</c:f>
              <c:strCache>
                <c:ptCount val="8"/>
                <c:pt idx="0">
                  <c:v>Brookville</c:v>
                </c:pt>
                <c:pt idx="1">
                  <c:v>Mississinewa</c:v>
                </c:pt>
                <c:pt idx="2">
                  <c:v>Eagle Creek</c:v>
                </c:pt>
                <c:pt idx="3">
                  <c:v>Cagles Mill</c:v>
                </c:pt>
                <c:pt idx="4">
                  <c:v>Salamonie</c:v>
                </c:pt>
                <c:pt idx="5">
                  <c:v>Cecil M. Harden</c:v>
                </c:pt>
                <c:pt idx="6">
                  <c:v>Geist</c:v>
                </c:pt>
                <c:pt idx="7">
                  <c:v>Morse</c:v>
                </c:pt>
              </c:strCache>
            </c:strRef>
          </c:cat>
          <c:val>
            <c:numRef>
              <c:f>Sheet1!$E$13:$E$20</c:f>
              <c:numCache>
                <c:formatCode>General</c:formatCode>
                <c:ptCount val="8"/>
                <c:pt idx="0">
                  <c:v>2.1</c:v>
                </c:pt>
                <c:pt idx="1">
                  <c:v>0.9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0.7</c:v>
                </c:pt>
                <c:pt idx="6">
                  <c:v>0.6</c:v>
                </c:pt>
                <c:pt idx="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539584"/>
        <c:axId val="93273408"/>
        <c:axId val="0"/>
      </c:bar3DChart>
      <c:catAx>
        <c:axId val="9753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273408"/>
        <c:crosses val="autoZero"/>
        <c:auto val="1"/>
        <c:lblAlgn val="ctr"/>
        <c:lblOffset val="100"/>
        <c:noMultiLvlLbl val="0"/>
      </c:catAx>
      <c:valAx>
        <c:axId val="93273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Meters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753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3200"/>
            </a:pPr>
            <a:r>
              <a:rPr lang="en-US" sz="3200" dirty="0"/>
              <a:t>% </a:t>
            </a:r>
            <a:r>
              <a:rPr lang="en-US" sz="3200" dirty="0" smtClean="0"/>
              <a:t>Water Column</a:t>
            </a:r>
            <a:r>
              <a:rPr lang="en-US" sz="3200" baseline="0" dirty="0" smtClean="0"/>
              <a:t> </a:t>
            </a:r>
          </a:p>
          <a:p>
            <a:pPr algn="l">
              <a:defRPr sz="3200"/>
            </a:pPr>
            <a:r>
              <a:rPr lang="en-US" sz="3200" dirty="0" smtClean="0"/>
              <a:t>with DO of 0.1 or greater</a:t>
            </a:r>
            <a:endParaRPr lang="en-US" sz="3200" dirty="0"/>
          </a:p>
        </c:rich>
      </c:tx>
      <c:layout>
        <c:manualLayout>
          <c:xMode val="edge"/>
          <c:yMode val="edge"/>
          <c:x val="9.3479634490133152E-3"/>
          <c:y val="1.234567901234567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280183727034116E-2"/>
          <c:y val="0.21795166229221347"/>
          <c:w val="0.86227537182852143"/>
          <c:h val="0.4939282589676290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66FF"/>
              </a:solidFill>
            </c:spPr>
          </c:dPt>
          <c:cat>
            <c:strRef>
              <c:f>Sheet1!$M$13:$M$20</c:f>
              <c:strCache>
                <c:ptCount val="8"/>
                <c:pt idx="0">
                  <c:v>Brookville</c:v>
                </c:pt>
                <c:pt idx="1">
                  <c:v>Geist</c:v>
                </c:pt>
                <c:pt idx="2">
                  <c:v>Salamonie</c:v>
                </c:pt>
                <c:pt idx="3">
                  <c:v>Cagles Mill</c:v>
                </c:pt>
                <c:pt idx="4">
                  <c:v>Mississinewa</c:v>
                </c:pt>
                <c:pt idx="5">
                  <c:v>Morse</c:v>
                </c:pt>
                <c:pt idx="6">
                  <c:v>Cecil M. Harden</c:v>
                </c:pt>
                <c:pt idx="7">
                  <c:v>Eagle Creek</c:v>
                </c:pt>
              </c:strCache>
            </c:strRef>
          </c:cat>
          <c:val>
            <c:numRef>
              <c:f>Sheet1!$N$13:$N$20</c:f>
              <c:numCache>
                <c:formatCode>0.00</c:formatCode>
                <c:ptCount val="8"/>
                <c:pt idx="0">
                  <c:v>83.3</c:v>
                </c:pt>
                <c:pt idx="1">
                  <c:v>81.96</c:v>
                </c:pt>
                <c:pt idx="2">
                  <c:v>39.590000000000003</c:v>
                </c:pt>
                <c:pt idx="3">
                  <c:v>36.4</c:v>
                </c:pt>
                <c:pt idx="4">
                  <c:v>36</c:v>
                </c:pt>
                <c:pt idx="5">
                  <c:v>33.6</c:v>
                </c:pt>
                <c:pt idx="6">
                  <c:v>24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541632"/>
        <c:axId val="93144768"/>
        <c:axId val="0"/>
      </c:bar3DChart>
      <c:catAx>
        <c:axId val="9754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144768"/>
        <c:crosses val="autoZero"/>
        <c:auto val="1"/>
        <c:lblAlgn val="ctr"/>
        <c:lblOffset val="100"/>
        <c:noMultiLvlLbl val="0"/>
      </c:catAx>
      <c:valAx>
        <c:axId val="931447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54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3200"/>
            </a:pPr>
            <a:r>
              <a:rPr lang="en-US" sz="3200" dirty="0" smtClean="0"/>
              <a:t>% Sat.</a:t>
            </a:r>
            <a:r>
              <a:rPr lang="en-US" sz="3200" baseline="0" dirty="0" smtClean="0"/>
              <a:t> of DO at 5’ Depth</a:t>
            </a:r>
            <a:endParaRPr lang="en-US" sz="3200" dirty="0"/>
          </a:p>
        </c:rich>
      </c:tx>
      <c:layout>
        <c:manualLayout>
          <c:xMode val="edge"/>
          <c:yMode val="edge"/>
          <c:x val="8.2368523379022073E-3"/>
          <c:y val="2.43902439024390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66FFFF"/>
              </a:solidFill>
            </c:spPr>
          </c:dPt>
          <c:cat>
            <c:strRef>
              <c:f>Sheet1!$J$13:$J$20</c:f>
              <c:strCache>
                <c:ptCount val="8"/>
                <c:pt idx="0">
                  <c:v>Geist</c:v>
                </c:pt>
                <c:pt idx="1">
                  <c:v>Salamonie</c:v>
                </c:pt>
                <c:pt idx="2">
                  <c:v>Cecil M. Harden</c:v>
                </c:pt>
                <c:pt idx="3">
                  <c:v>Eagle Creek</c:v>
                </c:pt>
                <c:pt idx="4">
                  <c:v>Morse</c:v>
                </c:pt>
                <c:pt idx="5">
                  <c:v>Cagles Mill</c:v>
                </c:pt>
                <c:pt idx="6">
                  <c:v>Mississinewa</c:v>
                </c:pt>
                <c:pt idx="7">
                  <c:v>Brookville</c:v>
                </c:pt>
              </c:strCache>
            </c:strRef>
          </c:cat>
          <c:val>
            <c:numRef>
              <c:f>Sheet1!$K$13:$K$20</c:f>
              <c:numCache>
                <c:formatCode>0.00</c:formatCode>
                <c:ptCount val="8"/>
                <c:pt idx="0">
                  <c:v>147.4</c:v>
                </c:pt>
                <c:pt idx="1">
                  <c:v>140</c:v>
                </c:pt>
                <c:pt idx="2">
                  <c:v>133</c:v>
                </c:pt>
                <c:pt idx="3">
                  <c:v>128.5</c:v>
                </c:pt>
                <c:pt idx="4">
                  <c:v>120.5</c:v>
                </c:pt>
                <c:pt idx="5">
                  <c:v>92.2</c:v>
                </c:pt>
                <c:pt idx="6">
                  <c:v>73</c:v>
                </c:pt>
                <c:pt idx="7">
                  <c:v>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09408"/>
        <c:axId val="93271680"/>
        <c:axId val="0"/>
      </c:bar3DChart>
      <c:catAx>
        <c:axId val="9780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271680"/>
        <c:crosses val="autoZero"/>
        <c:auto val="1"/>
        <c:lblAlgn val="ctr"/>
        <c:lblOffset val="100"/>
        <c:noMultiLvlLbl val="0"/>
      </c:catAx>
      <c:valAx>
        <c:axId val="93271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% at 5</a:t>
                </a:r>
                <a:r>
                  <a:rPr lang="en-US" sz="1600" baseline="0" dirty="0" smtClean="0"/>
                  <a:t> Feet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809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3200"/>
            </a:pPr>
            <a:r>
              <a:rPr lang="en-US" sz="3200" dirty="0"/>
              <a:t>Blue-Green Algae </a:t>
            </a:r>
            <a:endParaRPr lang="en-US" sz="3200" dirty="0" smtClean="0"/>
          </a:p>
          <a:p>
            <a:pPr algn="l">
              <a:defRPr sz="3200"/>
            </a:pPr>
            <a:r>
              <a:rPr lang="en-US" sz="3200" dirty="0" smtClean="0"/>
              <a:t>Dominance (Tast</a:t>
            </a:r>
            <a:r>
              <a:rPr lang="en-US" sz="3200" baseline="0" dirty="0" smtClean="0"/>
              <a:t>e and Odor)</a:t>
            </a:r>
            <a:endParaRPr lang="en-US" sz="3200" dirty="0"/>
          </a:p>
        </c:rich>
      </c:tx>
      <c:layout>
        <c:manualLayout>
          <c:xMode val="edge"/>
          <c:yMode val="edge"/>
          <c:x val="1.6975308641975221E-4"/>
          <c:y val="1.234567901234567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66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CFF"/>
              </a:solidFill>
            </c:spPr>
          </c:dPt>
          <c:cat>
            <c:strRef>
              <c:f>Sheet1!$S$23:$S$30</c:f>
              <c:strCache>
                <c:ptCount val="8"/>
                <c:pt idx="0">
                  <c:v>Morse</c:v>
                </c:pt>
                <c:pt idx="1">
                  <c:v>Eagle Creek</c:v>
                </c:pt>
                <c:pt idx="2">
                  <c:v>Cecil M. Harden</c:v>
                </c:pt>
                <c:pt idx="3">
                  <c:v>Salamonie</c:v>
                </c:pt>
                <c:pt idx="4">
                  <c:v>Geist</c:v>
                </c:pt>
                <c:pt idx="5">
                  <c:v>Brookville</c:v>
                </c:pt>
                <c:pt idx="6">
                  <c:v>Cagles Mill</c:v>
                </c:pt>
                <c:pt idx="7">
                  <c:v>Mississinewa</c:v>
                </c:pt>
              </c:strCache>
            </c:strRef>
          </c:cat>
          <c:val>
            <c:numRef>
              <c:f>Sheet1!$T$23:$T$30</c:f>
              <c:numCache>
                <c:formatCode>General</c:formatCode>
                <c:ptCount val="8"/>
                <c:pt idx="0">
                  <c:v>99.7</c:v>
                </c:pt>
                <c:pt idx="1">
                  <c:v>97.9</c:v>
                </c:pt>
                <c:pt idx="2">
                  <c:v>86.3</c:v>
                </c:pt>
                <c:pt idx="3">
                  <c:v>81.8</c:v>
                </c:pt>
                <c:pt idx="4">
                  <c:v>80.900000000000006</c:v>
                </c:pt>
                <c:pt idx="5">
                  <c:v>68.8</c:v>
                </c:pt>
                <c:pt idx="6">
                  <c:v>38</c:v>
                </c:pt>
                <c:pt idx="7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09920"/>
        <c:axId val="93149376"/>
        <c:axId val="0"/>
      </c:bar3DChart>
      <c:catAx>
        <c:axId val="9780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3149376"/>
        <c:crosses val="autoZero"/>
        <c:auto val="1"/>
        <c:lblAlgn val="ctr"/>
        <c:lblOffset val="100"/>
        <c:noMultiLvlLbl val="0"/>
      </c:catAx>
      <c:valAx>
        <c:axId val="9314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% of Cells / L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809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Plankton Count</a:t>
            </a:r>
          </a:p>
        </c:rich>
      </c:tx>
      <c:layout>
        <c:manualLayout>
          <c:xMode val="edge"/>
          <c:yMode val="edge"/>
          <c:x val="1.0770966713273003E-2"/>
          <c:y val="1.234567901234567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9966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C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Sheet1!$S$13:$S$20</c:f>
              <c:strCache>
                <c:ptCount val="8"/>
                <c:pt idx="0">
                  <c:v>Morse</c:v>
                </c:pt>
                <c:pt idx="1">
                  <c:v>Eagle Creek</c:v>
                </c:pt>
                <c:pt idx="2">
                  <c:v>Brookville</c:v>
                </c:pt>
                <c:pt idx="3">
                  <c:v>Salamonie</c:v>
                </c:pt>
                <c:pt idx="4">
                  <c:v>Geist</c:v>
                </c:pt>
                <c:pt idx="5">
                  <c:v>Mississinewa</c:v>
                </c:pt>
                <c:pt idx="6">
                  <c:v>Cecil M. Harden</c:v>
                </c:pt>
                <c:pt idx="7">
                  <c:v>Cagles Mill</c:v>
                </c:pt>
              </c:strCache>
            </c:strRef>
          </c:cat>
          <c:val>
            <c:numRef>
              <c:f>Sheet1!$T$13:$T$20</c:f>
              <c:numCache>
                <c:formatCode>_(* #,##0_);_(* \(#,##0\);_(* "-"??_);_(@_)</c:formatCode>
                <c:ptCount val="8"/>
                <c:pt idx="0">
                  <c:v>127177226</c:v>
                </c:pt>
                <c:pt idx="1">
                  <c:v>18338731</c:v>
                </c:pt>
                <c:pt idx="2">
                  <c:v>2045878</c:v>
                </c:pt>
                <c:pt idx="3">
                  <c:v>45176</c:v>
                </c:pt>
                <c:pt idx="4">
                  <c:v>22957</c:v>
                </c:pt>
                <c:pt idx="5">
                  <c:v>1916</c:v>
                </c:pt>
                <c:pt idx="6">
                  <c:v>1574</c:v>
                </c:pt>
                <c:pt idx="7">
                  <c:v>1430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11456"/>
        <c:axId val="97402880"/>
        <c:axId val="0"/>
      </c:bar3DChart>
      <c:catAx>
        <c:axId val="9781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402880"/>
        <c:crosses val="autoZero"/>
        <c:auto val="1"/>
        <c:lblAlgn val="ctr"/>
        <c:lblOffset val="100"/>
        <c:noMultiLvlLbl val="0"/>
      </c:catAx>
      <c:valAx>
        <c:axId val="97402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Number</a:t>
                </a:r>
                <a:r>
                  <a:rPr lang="en-US" sz="1600" baseline="0" dirty="0"/>
                  <a:t> of </a:t>
                </a:r>
                <a:r>
                  <a:rPr lang="en-US" sz="1600" baseline="0" dirty="0" smtClean="0"/>
                  <a:t>Plankton 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81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Secchi Disk Reading</a:t>
            </a:r>
            <a:endParaRPr lang="en-US" sz="2800" dirty="0"/>
          </a:p>
        </c:rich>
      </c:tx>
      <c:layout>
        <c:manualLayout>
          <c:xMode val="edge"/>
          <c:yMode val="edge"/>
          <c:x val="4.7928490070816655E-2"/>
          <c:y val="1.36986301369863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</c:spPr>
          </c:dPt>
          <c:cat>
            <c:strRef>
              <c:f>'S.A. Group'!$A$24:$A$26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'S.A. Group'!$B$24:$B$26</c:f>
              <c:numCache>
                <c:formatCode>0.00</c:formatCode>
                <c:ptCount val="3"/>
                <c:pt idx="0">
                  <c:v>1.375</c:v>
                </c:pt>
                <c:pt idx="1">
                  <c:v>0.91249999999999987</c:v>
                </c:pt>
                <c:pt idx="2">
                  <c:v>0.69000000000000006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54720"/>
        <c:axId val="97405760"/>
        <c:axId val="0"/>
      </c:bar3DChart>
      <c:catAx>
        <c:axId val="9705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405760"/>
        <c:crosses val="autoZero"/>
        <c:auto val="1"/>
        <c:lblAlgn val="ctr"/>
        <c:lblOffset val="100"/>
        <c:noMultiLvlLbl val="0"/>
      </c:catAx>
      <c:valAx>
        <c:axId val="97405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m</a:t>
                </a:r>
                <a:r>
                  <a:rPr lang="en-US" sz="1600" dirty="0" smtClean="0"/>
                  <a:t>eters</a:t>
                </a:r>
                <a:endParaRPr lang="en-US" sz="1600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054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shade val="50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Total Phosphorus</a:t>
            </a:r>
          </a:p>
        </c:rich>
      </c:tx>
      <c:layout>
        <c:manualLayout>
          <c:xMode val="edge"/>
          <c:yMode val="edge"/>
          <c:x val="2.0661700375688329E-2"/>
          <c:y val="1.449275362318840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</c:spPr>
          </c:dPt>
          <c:cat>
            <c:strRef>
              <c:f>'S.A. Group'!$A$29:$A$31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Group3</c:v>
                </c:pt>
              </c:strCache>
            </c:strRef>
          </c:cat>
          <c:val>
            <c:numRef>
              <c:f>'S.A. Group'!$B$29:$B$31</c:f>
              <c:numCache>
                <c:formatCode>0.00</c:formatCode>
                <c:ptCount val="3"/>
                <c:pt idx="0">
                  <c:v>9.0124999999999997E-2</c:v>
                </c:pt>
                <c:pt idx="1">
                  <c:v>0.11181250000000001</c:v>
                </c:pt>
                <c:pt idx="2">
                  <c:v>0.19070000000000001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58304"/>
        <c:axId val="97408064"/>
        <c:axId val="0"/>
      </c:bar3DChart>
      <c:catAx>
        <c:axId val="97058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408064"/>
        <c:crosses val="autoZero"/>
        <c:auto val="1"/>
        <c:lblAlgn val="ctr"/>
        <c:lblOffset val="100"/>
        <c:noMultiLvlLbl val="0"/>
      </c:catAx>
      <c:valAx>
        <c:axId val="97408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i="0" baseline="0">
                    <a:effectLst/>
                  </a:rPr>
                  <a:t>mg-P/L</a:t>
                </a:r>
                <a:endParaRPr lang="en-US" sz="1600">
                  <a:effectLst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05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Nitrate + Nitrite as N</a:t>
            </a:r>
            <a:endParaRPr lang="en-US" dirty="0">
              <a:effectLst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FF"/>
              </a:solidFill>
            </c:spPr>
          </c:dPt>
          <c:cat>
            <c:strRef>
              <c:f>'S.A. Group'!$F$42:$F$44</c:f>
              <c:strCache>
                <c:ptCount val="3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</c:strCache>
            </c:strRef>
          </c:cat>
          <c:val>
            <c:numRef>
              <c:f>'S.A. Group'!$G$42:$G$44</c:f>
              <c:numCache>
                <c:formatCode>0.00</c:formatCode>
                <c:ptCount val="3"/>
                <c:pt idx="0">
                  <c:v>0.43937500000000002</c:v>
                </c:pt>
                <c:pt idx="1">
                  <c:v>1.6016875000000002</c:v>
                </c:pt>
                <c:pt idx="2">
                  <c:v>1.7940999999999998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57792"/>
        <c:axId val="97409792"/>
        <c:axId val="0"/>
      </c:bar3DChart>
      <c:catAx>
        <c:axId val="97057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7409792"/>
        <c:crosses val="autoZero"/>
        <c:auto val="1"/>
        <c:lblAlgn val="ctr"/>
        <c:lblOffset val="100"/>
        <c:noMultiLvlLbl val="0"/>
      </c:catAx>
      <c:valAx>
        <c:axId val="97409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1" i="0" baseline="0">
                    <a:effectLst/>
                  </a:rPr>
                  <a:t>mg-N/L</a:t>
                </a:r>
                <a:endParaRPr lang="en-US" sz="1600">
                  <a:effectLst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05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0.3301</cdr:x>
      <cdr:y>0.21622</cdr:y>
    </cdr:from>
    <cdr:to>
      <cdr:x>0.46602</cdr:x>
      <cdr:y>0.56757</cdr:y>
    </cdr:to>
    <cdr:sp macro="" textlink="">
      <cdr:nvSpPr>
        <cdr:cNvPr id="2" name="Right Arrow Callout 1"/>
        <cdr:cNvSpPr/>
      </cdr:nvSpPr>
      <cdr:spPr>
        <a:xfrm xmlns:a="http://schemas.openxmlformats.org/drawingml/2006/main">
          <a:off x="2590799" y="1219221"/>
          <a:ext cx="1066805" cy="1981193"/>
        </a:xfrm>
        <a:prstGeom xmlns:a="http://schemas.openxmlformats.org/drawingml/2006/main" prst="rightArrowCallout">
          <a:avLst>
            <a:gd name="adj1" fmla="val 13461"/>
            <a:gd name="adj2" fmla="val 25000"/>
            <a:gd name="adj3" fmla="val 25000"/>
            <a:gd name="adj4" fmla="val 64977"/>
          </a:avLst>
        </a:prstGeom>
        <a:solidFill xmlns:a="http://schemas.openxmlformats.org/drawingml/2006/main">
          <a:schemeClr val="tx1">
            <a:lumMod val="65000"/>
            <a:lumOff val="3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M</a:t>
          </a:r>
        </a:p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O</a:t>
          </a:r>
        </a:p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U</a:t>
          </a:r>
        </a:p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N</a:t>
          </a:r>
        </a:p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</a:rPr>
            <a:t>D</a:t>
          </a:r>
        </a:p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7BFF3-4A2D-44CA-859A-AA85CCBF2B91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001E-66E9-4F8F-8AAE-1C08BBB4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001E-66E9-4F8F-8AAE-1C08BBB41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9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consider land uses in </a:t>
            </a:r>
            <a:r>
              <a:rPr lang="en-US" b="1" dirty="0" smtClean="0"/>
              <a:t>all</a:t>
            </a:r>
            <a:r>
              <a:rPr lang="en-US" dirty="0" smtClean="0"/>
              <a:t> of those upstream Hydrologic</a:t>
            </a:r>
            <a:r>
              <a:rPr lang="en-US" baseline="0" dirty="0" smtClean="0"/>
              <a:t> Unit Code areas.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important to consider that control of those areas is in the hands of other political jurisdictions and their land use, zoning and drainage policies and practices.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001E-66E9-4F8F-8AAE-1C08BBB410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2 is where Mounds Reservoir will fall, if built as proposed.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001E-66E9-4F8F-8AAE-1C08BBB410C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in mind that Group 2…(next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001E-66E9-4F8F-8AAE-1C08BBB410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(cont’d) … is </a:t>
            </a:r>
            <a:r>
              <a:rPr lang="en-US" dirty="0" smtClean="0"/>
              <a:t>where Mounds Reservoir will fall, based on watershed to lake ratio.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001E-66E9-4F8F-8AAE-1C08BBB410C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5E20D8-8AC5-401F-9EAA-BB226DE0D8A6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4AFA83A-5774-4CA4-8250-8CCDCF97C4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8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2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3962400" cy="51816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chemeClr val="tx1"/>
                </a:solidFill>
              </a:rPr>
              <a:t>Water Quality Predictors for Key Indiana Reservoirs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544" y="990600"/>
            <a:ext cx="3309803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Indiana Watershed Leadership Academy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Final Project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24400" y="2514600"/>
            <a:ext cx="3309803" cy="163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Garrison Inn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Ft. Harrison State Park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Indianapolis, IN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20 May 2015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85360" y="4267200"/>
            <a:ext cx="3309803" cy="1485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</a:p>
          <a:p>
            <a:endParaRPr lang="en-US" sz="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Morgan Bennett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Carol Newhouse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Kelsey Owens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120" y="2243579"/>
            <a:ext cx="7183224" cy="4062953"/>
          </a:xfrm>
          <a:custGeom>
            <a:avLst/>
            <a:gdLst>
              <a:gd name="connsiteX0" fmla="*/ 0 w 7183224"/>
              <a:gd name="connsiteY0" fmla="*/ 3271101 h 4062953"/>
              <a:gd name="connsiteX1" fmla="*/ 169682 w 7183224"/>
              <a:gd name="connsiteY1" fmla="*/ 3563332 h 4062953"/>
              <a:gd name="connsiteX2" fmla="*/ 961534 w 7183224"/>
              <a:gd name="connsiteY2" fmla="*/ 3733015 h 4062953"/>
              <a:gd name="connsiteX3" fmla="*/ 914400 w 7183224"/>
              <a:gd name="connsiteY3" fmla="*/ 4062953 h 4062953"/>
              <a:gd name="connsiteX4" fmla="*/ 1225484 w 7183224"/>
              <a:gd name="connsiteY4" fmla="*/ 3874417 h 4062953"/>
              <a:gd name="connsiteX5" fmla="*/ 1640264 w 7183224"/>
              <a:gd name="connsiteY5" fmla="*/ 3082565 h 4062953"/>
              <a:gd name="connsiteX6" fmla="*/ 2224725 w 7183224"/>
              <a:gd name="connsiteY6" fmla="*/ 3629320 h 4062953"/>
              <a:gd name="connsiteX7" fmla="*/ 2592371 w 7183224"/>
              <a:gd name="connsiteY7" fmla="*/ 3167407 h 4062953"/>
              <a:gd name="connsiteX8" fmla="*/ 3355942 w 7183224"/>
              <a:gd name="connsiteY8" fmla="*/ 3148553 h 4062953"/>
              <a:gd name="connsiteX9" fmla="*/ 3751868 w 7183224"/>
              <a:gd name="connsiteY9" fmla="*/ 2422689 h 4062953"/>
              <a:gd name="connsiteX10" fmla="*/ 4628560 w 7183224"/>
              <a:gd name="connsiteY10" fmla="*/ 2422689 h 4062953"/>
              <a:gd name="connsiteX11" fmla="*/ 4628560 w 7183224"/>
              <a:gd name="connsiteY11" fmla="*/ 2564091 h 4062953"/>
              <a:gd name="connsiteX12" fmla="*/ 4779389 w 7183224"/>
              <a:gd name="connsiteY12" fmla="*/ 2535811 h 4062953"/>
              <a:gd name="connsiteX13" fmla="*/ 4996206 w 7183224"/>
              <a:gd name="connsiteY13" fmla="*/ 2309567 h 4062953"/>
              <a:gd name="connsiteX14" fmla="*/ 5401558 w 7183224"/>
              <a:gd name="connsiteY14" fmla="*/ 2526384 h 4062953"/>
              <a:gd name="connsiteX15" fmla="*/ 6334812 w 7183224"/>
              <a:gd name="connsiteY15" fmla="*/ 2271860 h 4062953"/>
              <a:gd name="connsiteX16" fmla="*/ 6429080 w 7183224"/>
              <a:gd name="connsiteY16" fmla="*/ 2450969 h 4062953"/>
              <a:gd name="connsiteX17" fmla="*/ 6768445 w 7183224"/>
              <a:gd name="connsiteY17" fmla="*/ 2347275 h 4062953"/>
              <a:gd name="connsiteX18" fmla="*/ 6806152 w 7183224"/>
              <a:gd name="connsiteY18" fmla="*/ 2111605 h 4062953"/>
              <a:gd name="connsiteX19" fmla="*/ 7183224 w 7183224"/>
              <a:gd name="connsiteY19" fmla="*/ 2017336 h 4062953"/>
              <a:gd name="connsiteX20" fmla="*/ 6872140 w 7183224"/>
              <a:gd name="connsiteY20" fmla="*/ 1715679 h 4062953"/>
              <a:gd name="connsiteX21" fmla="*/ 6919274 w 7183224"/>
              <a:gd name="connsiteY21" fmla="*/ 1291473 h 4062953"/>
              <a:gd name="connsiteX22" fmla="*/ 6740165 w 7183224"/>
              <a:gd name="connsiteY22" fmla="*/ 725864 h 4062953"/>
              <a:gd name="connsiteX23" fmla="*/ 6495068 w 7183224"/>
              <a:gd name="connsiteY23" fmla="*/ 320512 h 4062953"/>
              <a:gd name="connsiteX24" fmla="*/ 6099142 w 7183224"/>
              <a:gd name="connsiteY24" fmla="*/ 339365 h 4062953"/>
              <a:gd name="connsiteX25" fmla="*/ 5712643 w 7183224"/>
              <a:gd name="connsiteY25" fmla="*/ 0 h 4062953"/>
              <a:gd name="connsiteX26" fmla="*/ 5316717 w 7183224"/>
              <a:gd name="connsiteY26" fmla="*/ 9427 h 4062953"/>
              <a:gd name="connsiteX27" fmla="*/ 4835950 w 7183224"/>
              <a:gd name="connsiteY27" fmla="*/ 659877 h 4062953"/>
              <a:gd name="connsiteX28" fmla="*/ 4374037 w 7183224"/>
              <a:gd name="connsiteY28" fmla="*/ 678730 h 4062953"/>
              <a:gd name="connsiteX29" fmla="*/ 4138367 w 7183224"/>
              <a:gd name="connsiteY29" fmla="*/ 282805 h 4062953"/>
              <a:gd name="connsiteX30" fmla="*/ 3704734 w 7183224"/>
              <a:gd name="connsiteY30" fmla="*/ 311085 h 4062953"/>
              <a:gd name="connsiteX31" fmla="*/ 3403076 w 7183224"/>
              <a:gd name="connsiteY31" fmla="*/ 75415 h 4062953"/>
              <a:gd name="connsiteX32" fmla="*/ 3186259 w 7183224"/>
              <a:gd name="connsiteY32" fmla="*/ 235670 h 4062953"/>
              <a:gd name="connsiteX33" fmla="*/ 2828041 w 7183224"/>
              <a:gd name="connsiteY33" fmla="*/ 744718 h 4062953"/>
              <a:gd name="connsiteX34" fmla="*/ 2422688 w 7183224"/>
              <a:gd name="connsiteY34" fmla="*/ 1291473 h 4062953"/>
              <a:gd name="connsiteX35" fmla="*/ 2394408 w 7183224"/>
              <a:gd name="connsiteY35" fmla="*/ 1564850 h 4062953"/>
              <a:gd name="connsiteX36" fmla="*/ 2007909 w 7183224"/>
              <a:gd name="connsiteY36" fmla="*/ 1564850 h 4062953"/>
              <a:gd name="connsiteX37" fmla="*/ 1923068 w 7183224"/>
              <a:gd name="connsiteY37" fmla="*/ 1715679 h 4062953"/>
              <a:gd name="connsiteX38" fmla="*/ 1659117 w 7183224"/>
              <a:gd name="connsiteY38" fmla="*/ 1687398 h 4062953"/>
              <a:gd name="connsiteX39" fmla="*/ 1395167 w 7183224"/>
              <a:gd name="connsiteY39" fmla="*/ 1838227 h 4062953"/>
              <a:gd name="connsiteX40" fmla="*/ 1065228 w 7183224"/>
              <a:gd name="connsiteY40" fmla="*/ 2384982 h 4062953"/>
              <a:gd name="connsiteX41" fmla="*/ 735290 w 7183224"/>
              <a:gd name="connsiteY41" fmla="*/ 2507530 h 4062953"/>
              <a:gd name="connsiteX42" fmla="*/ 707010 w 7183224"/>
              <a:gd name="connsiteY42" fmla="*/ 2658359 h 4062953"/>
              <a:gd name="connsiteX43" fmla="*/ 603315 w 7183224"/>
              <a:gd name="connsiteY43" fmla="*/ 2667786 h 4062953"/>
              <a:gd name="connsiteX44" fmla="*/ 584461 w 7183224"/>
              <a:gd name="connsiteY44" fmla="*/ 2592372 h 4062953"/>
              <a:gd name="connsiteX45" fmla="*/ 358218 w 7183224"/>
              <a:gd name="connsiteY45" fmla="*/ 2714920 h 4062953"/>
              <a:gd name="connsiteX46" fmla="*/ 188536 w 7183224"/>
              <a:gd name="connsiteY46" fmla="*/ 2969444 h 4062953"/>
              <a:gd name="connsiteX47" fmla="*/ 75414 w 7183224"/>
              <a:gd name="connsiteY47" fmla="*/ 3129699 h 4062953"/>
              <a:gd name="connsiteX48" fmla="*/ 0 w 7183224"/>
              <a:gd name="connsiteY48" fmla="*/ 3271101 h 406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183224" h="4062953">
                <a:moveTo>
                  <a:pt x="0" y="3271101"/>
                </a:moveTo>
                <a:lnTo>
                  <a:pt x="169682" y="3563332"/>
                </a:lnTo>
                <a:lnTo>
                  <a:pt x="961534" y="3733015"/>
                </a:lnTo>
                <a:lnTo>
                  <a:pt x="914400" y="4062953"/>
                </a:lnTo>
                <a:lnTo>
                  <a:pt x="1225484" y="3874417"/>
                </a:lnTo>
                <a:lnTo>
                  <a:pt x="1640264" y="3082565"/>
                </a:lnTo>
                <a:lnTo>
                  <a:pt x="2224725" y="3629320"/>
                </a:lnTo>
                <a:lnTo>
                  <a:pt x="2592371" y="3167407"/>
                </a:lnTo>
                <a:lnTo>
                  <a:pt x="3355942" y="3148553"/>
                </a:lnTo>
                <a:lnTo>
                  <a:pt x="3751868" y="2422689"/>
                </a:lnTo>
                <a:lnTo>
                  <a:pt x="4628560" y="2422689"/>
                </a:lnTo>
                <a:lnTo>
                  <a:pt x="4628560" y="2564091"/>
                </a:lnTo>
                <a:lnTo>
                  <a:pt x="4779389" y="2535811"/>
                </a:lnTo>
                <a:lnTo>
                  <a:pt x="4996206" y="2309567"/>
                </a:lnTo>
                <a:lnTo>
                  <a:pt x="5401558" y="2526384"/>
                </a:lnTo>
                <a:lnTo>
                  <a:pt x="6334812" y="2271860"/>
                </a:lnTo>
                <a:lnTo>
                  <a:pt x="6429080" y="2450969"/>
                </a:lnTo>
                <a:lnTo>
                  <a:pt x="6768445" y="2347275"/>
                </a:lnTo>
                <a:lnTo>
                  <a:pt x="6806152" y="2111605"/>
                </a:lnTo>
                <a:lnTo>
                  <a:pt x="7183224" y="2017336"/>
                </a:lnTo>
                <a:lnTo>
                  <a:pt x="6872140" y="1715679"/>
                </a:lnTo>
                <a:lnTo>
                  <a:pt x="6919274" y="1291473"/>
                </a:lnTo>
                <a:lnTo>
                  <a:pt x="6740165" y="725864"/>
                </a:lnTo>
                <a:lnTo>
                  <a:pt x="6495068" y="320512"/>
                </a:lnTo>
                <a:lnTo>
                  <a:pt x="6099142" y="339365"/>
                </a:lnTo>
                <a:lnTo>
                  <a:pt x="5712643" y="0"/>
                </a:lnTo>
                <a:lnTo>
                  <a:pt x="5316717" y="9427"/>
                </a:lnTo>
                <a:lnTo>
                  <a:pt x="4835950" y="659877"/>
                </a:lnTo>
                <a:lnTo>
                  <a:pt x="4374037" y="678730"/>
                </a:lnTo>
                <a:lnTo>
                  <a:pt x="4138367" y="282805"/>
                </a:lnTo>
                <a:lnTo>
                  <a:pt x="3704734" y="311085"/>
                </a:lnTo>
                <a:lnTo>
                  <a:pt x="3403076" y="75415"/>
                </a:lnTo>
                <a:lnTo>
                  <a:pt x="3186259" y="235670"/>
                </a:lnTo>
                <a:lnTo>
                  <a:pt x="2828041" y="744718"/>
                </a:lnTo>
                <a:lnTo>
                  <a:pt x="2422688" y="1291473"/>
                </a:lnTo>
                <a:lnTo>
                  <a:pt x="2394408" y="1564850"/>
                </a:lnTo>
                <a:lnTo>
                  <a:pt x="2007909" y="1564850"/>
                </a:lnTo>
                <a:lnTo>
                  <a:pt x="1923068" y="1715679"/>
                </a:lnTo>
                <a:lnTo>
                  <a:pt x="1659117" y="1687398"/>
                </a:lnTo>
                <a:lnTo>
                  <a:pt x="1395167" y="1838227"/>
                </a:lnTo>
                <a:lnTo>
                  <a:pt x="1065228" y="2384982"/>
                </a:lnTo>
                <a:lnTo>
                  <a:pt x="735290" y="2507530"/>
                </a:lnTo>
                <a:lnTo>
                  <a:pt x="707010" y="2658359"/>
                </a:lnTo>
                <a:lnTo>
                  <a:pt x="603315" y="2667786"/>
                </a:lnTo>
                <a:lnTo>
                  <a:pt x="584461" y="2592372"/>
                </a:lnTo>
                <a:lnTo>
                  <a:pt x="358218" y="2714920"/>
                </a:lnTo>
                <a:lnTo>
                  <a:pt x="188536" y="2969444"/>
                </a:lnTo>
                <a:lnTo>
                  <a:pt x="75414" y="3129699"/>
                </a:lnTo>
                <a:lnTo>
                  <a:pt x="0" y="327110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791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Geist Reservoir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5" y="2133600"/>
            <a:ext cx="7837007" cy="4226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3867" y="4981545"/>
            <a:ext cx="13716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1:250,000</a:t>
            </a:r>
            <a:endParaRPr lang="en-US" sz="2000" b="1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61099" y="1356322"/>
            <a:ext cx="8048144" cy="62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Most have moderately sized watersheds (Group 2)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77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5" y="2133600"/>
            <a:ext cx="7837007" cy="4226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791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Geist Reservoir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867" y="4981545"/>
            <a:ext cx="13716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1:250,000</a:t>
            </a:r>
            <a:endParaRPr lang="en-US" sz="2000" b="1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61099" y="1356322"/>
            <a:ext cx="8048144" cy="62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Size relationship 1.0-2.0% (Geist = 1.3%)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40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5" y="2133600"/>
            <a:ext cx="7837007" cy="4226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791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Geist Reservoir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867" y="4981545"/>
            <a:ext cx="13716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1:250,000</a:t>
            </a:r>
            <a:endParaRPr lang="en-US" sz="2000" b="1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61099" y="1356322"/>
            <a:ext cx="8048144" cy="62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1 acre of water drains 75-100 acres of land</a:t>
            </a:r>
          </a:p>
          <a:p>
            <a:pPr marL="6858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5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16620" y="1689903"/>
            <a:ext cx="6632294" cy="4236334"/>
          </a:xfrm>
          <a:custGeom>
            <a:avLst/>
            <a:gdLst>
              <a:gd name="connsiteX0" fmla="*/ 2106593 w 6632294"/>
              <a:gd name="connsiteY0" fmla="*/ 312517 h 4236334"/>
              <a:gd name="connsiteX1" fmla="*/ 2118167 w 6632294"/>
              <a:gd name="connsiteY1" fmla="*/ 439838 h 4236334"/>
              <a:gd name="connsiteX2" fmla="*/ 2303362 w 6632294"/>
              <a:gd name="connsiteY2" fmla="*/ 451413 h 4236334"/>
              <a:gd name="connsiteX3" fmla="*/ 2453833 w 6632294"/>
              <a:gd name="connsiteY3" fmla="*/ 821803 h 4236334"/>
              <a:gd name="connsiteX4" fmla="*/ 2731626 w 6632294"/>
              <a:gd name="connsiteY4" fmla="*/ 1041722 h 4236334"/>
              <a:gd name="connsiteX5" fmla="*/ 3148314 w 6632294"/>
              <a:gd name="connsiteY5" fmla="*/ 983848 h 4236334"/>
              <a:gd name="connsiteX6" fmla="*/ 3287210 w 6632294"/>
              <a:gd name="connsiteY6" fmla="*/ 1666755 h 4236334"/>
              <a:gd name="connsiteX7" fmla="*/ 3483980 w 6632294"/>
              <a:gd name="connsiteY7" fmla="*/ 1632031 h 4236334"/>
              <a:gd name="connsiteX8" fmla="*/ 3391383 w 6632294"/>
              <a:gd name="connsiteY8" fmla="*/ 1956122 h 4236334"/>
              <a:gd name="connsiteX9" fmla="*/ 2650603 w 6632294"/>
              <a:gd name="connsiteY9" fmla="*/ 2071869 h 4236334"/>
              <a:gd name="connsiteX10" fmla="*/ 2199190 w 6632294"/>
              <a:gd name="connsiteY10" fmla="*/ 2395960 h 4236334"/>
              <a:gd name="connsiteX11" fmla="*/ 1655180 w 6632294"/>
              <a:gd name="connsiteY11" fmla="*/ 2407534 h 4236334"/>
              <a:gd name="connsiteX12" fmla="*/ 1226917 w 6632294"/>
              <a:gd name="connsiteY12" fmla="*/ 2534856 h 4236334"/>
              <a:gd name="connsiteX13" fmla="*/ 1122745 w 6632294"/>
              <a:gd name="connsiteY13" fmla="*/ 2708476 h 4236334"/>
              <a:gd name="connsiteX14" fmla="*/ 1030147 w 6632294"/>
              <a:gd name="connsiteY14" fmla="*/ 2673752 h 4236334"/>
              <a:gd name="connsiteX15" fmla="*/ 879676 w 6632294"/>
              <a:gd name="connsiteY15" fmla="*/ 2476982 h 4236334"/>
              <a:gd name="connsiteX16" fmla="*/ 416689 w 6632294"/>
              <a:gd name="connsiteY16" fmla="*/ 2696901 h 4236334"/>
              <a:gd name="connsiteX17" fmla="*/ 69448 w 6632294"/>
              <a:gd name="connsiteY17" fmla="*/ 3113590 h 4236334"/>
              <a:gd name="connsiteX18" fmla="*/ 0 w 6632294"/>
              <a:gd name="connsiteY18" fmla="*/ 3923818 h 4236334"/>
              <a:gd name="connsiteX19" fmla="*/ 266218 w 6632294"/>
              <a:gd name="connsiteY19" fmla="*/ 3935393 h 4236334"/>
              <a:gd name="connsiteX20" fmla="*/ 474562 w 6632294"/>
              <a:gd name="connsiteY20" fmla="*/ 3842795 h 4236334"/>
              <a:gd name="connsiteX21" fmla="*/ 775504 w 6632294"/>
              <a:gd name="connsiteY21" fmla="*/ 3831220 h 4236334"/>
              <a:gd name="connsiteX22" fmla="*/ 1331089 w 6632294"/>
              <a:gd name="connsiteY22" fmla="*/ 3646026 h 4236334"/>
              <a:gd name="connsiteX23" fmla="*/ 2037145 w 6632294"/>
              <a:gd name="connsiteY23" fmla="*/ 3657600 h 4236334"/>
              <a:gd name="connsiteX24" fmla="*/ 2280213 w 6632294"/>
              <a:gd name="connsiteY24" fmla="*/ 4236334 h 4236334"/>
              <a:gd name="connsiteX25" fmla="*/ 2558005 w 6632294"/>
              <a:gd name="connsiteY25" fmla="*/ 4051139 h 4236334"/>
              <a:gd name="connsiteX26" fmla="*/ 2789499 w 6632294"/>
              <a:gd name="connsiteY26" fmla="*/ 3669175 h 4236334"/>
              <a:gd name="connsiteX27" fmla="*/ 4051140 w 6632294"/>
              <a:gd name="connsiteY27" fmla="*/ 3970117 h 4236334"/>
              <a:gd name="connsiteX28" fmla="*/ 4456254 w 6632294"/>
              <a:gd name="connsiteY28" fmla="*/ 3449256 h 4236334"/>
              <a:gd name="connsiteX29" fmla="*/ 4676173 w 6632294"/>
              <a:gd name="connsiteY29" fmla="*/ 3090441 h 4236334"/>
              <a:gd name="connsiteX30" fmla="*/ 4861367 w 6632294"/>
              <a:gd name="connsiteY30" fmla="*/ 2951545 h 4236334"/>
              <a:gd name="connsiteX31" fmla="*/ 5474826 w 6632294"/>
              <a:gd name="connsiteY31" fmla="*/ 3067291 h 4236334"/>
              <a:gd name="connsiteX32" fmla="*/ 5949388 w 6632294"/>
              <a:gd name="connsiteY32" fmla="*/ 2604304 h 4236334"/>
              <a:gd name="connsiteX33" fmla="*/ 6562846 w 6632294"/>
              <a:gd name="connsiteY33" fmla="*/ 2893671 h 4236334"/>
              <a:gd name="connsiteX34" fmla="*/ 6342927 w 6632294"/>
              <a:gd name="connsiteY34" fmla="*/ 2152891 h 4236334"/>
              <a:gd name="connsiteX35" fmla="*/ 6516547 w 6632294"/>
              <a:gd name="connsiteY35" fmla="*/ 2048719 h 4236334"/>
              <a:gd name="connsiteX36" fmla="*/ 6632294 w 6632294"/>
              <a:gd name="connsiteY36" fmla="*/ 1145894 h 4236334"/>
              <a:gd name="connsiteX37" fmla="*/ 6285054 w 6632294"/>
              <a:gd name="connsiteY37" fmla="*/ 1018572 h 4236334"/>
              <a:gd name="connsiteX38" fmla="*/ 6076709 w 6632294"/>
              <a:gd name="connsiteY38" fmla="*/ 1226917 h 4236334"/>
              <a:gd name="connsiteX39" fmla="*/ 5937813 w 6632294"/>
              <a:gd name="connsiteY39" fmla="*/ 1041722 h 4236334"/>
              <a:gd name="connsiteX40" fmla="*/ 5706319 w 6632294"/>
              <a:gd name="connsiteY40" fmla="*/ 1064871 h 4236334"/>
              <a:gd name="connsiteX41" fmla="*/ 5544274 w 6632294"/>
              <a:gd name="connsiteY41" fmla="*/ 532436 h 4236334"/>
              <a:gd name="connsiteX42" fmla="*/ 5185459 w 6632294"/>
              <a:gd name="connsiteY42" fmla="*/ 544010 h 4236334"/>
              <a:gd name="connsiteX43" fmla="*/ 5011838 w 6632294"/>
              <a:gd name="connsiteY43" fmla="*/ 844952 h 4236334"/>
              <a:gd name="connsiteX44" fmla="*/ 4803494 w 6632294"/>
              <a:gd name="connsiteY44" fmla="*/ 706056 h 4236334"/>
              <a:gd name="connsiteX45" fmla="*/ 4502552 w 6632294"/>
              <a:gd name="connsiteY45" fmla="*/ 740780 h 4236334"/>
              <a:gd name="connsiteX46" fmla="*/ 4016416 w 6632294"/>
              <a:gd name="connsiteY46" fmla="*/ 509286 h 4236334"/>
              <a:gd name="connsiteX47" fmla="*/ 4016416 w 6632294"/>
              <a:gd name="connsiteY47" fmla="*/ 428264 h 4236334"/>
              <a:gd name="connsiteX48" fmla="*/ 3692324 w 6632294"/>
              <a:gd name="connsiteY48" fmla="*/ 243069 h 4236334"/>
              <a:gd name="connsiteX49" fmla="*/ 3634451 w 6632294"/>
              <a:gd name="connsiteY49" fmla="*/ 335666 h 4236334"/>
              <a:gd name="connsiteX50" fmla="*/ 3345084 w 6632294"/>
              <a:gd name="connsiteY50" fmla="*/ 289367 h 4236334"/>
              <a:gd name="connsiteX51" fmla="*/ 3229337 w 6632294"/>
              <a:gd name="connsiteY51" fmla="*/ 104172 h 4236334"/>
              <a:gd name="connsiteX52" fmla="*/ 2939970 w 6632294"/>
              <a:gd name="connsiteY52" fmla="*/ 127322 h 4236334"/>
              <a:gd name="connsiteX53" fmla="*/ 2777924 w 6632294"/>
              <a:gd name="connsiteY53" fmla="*/ 208345 h 4236334"/>
              <a:gd name="connsiteX54" fmla="*/ 2673752 w 6632294"/>
              <a:gd name="connsiteY54" fmla="*/ 92598 h 4236334"/>
              <a:gd name="connsiteX55" fmla="*/ 2442259 w 6632294"/>
              <a:gd name="connsiteY55" fmla="*/ 23150 h 4236334"/>
              <a:gd name="connsiteX56" fmla="*/ 2233914 w 6632294"/>
              <a:gd name="connsiteY56" fmla="*/ 0 h 4236334"/>
              <a:gd name="connsiteX57" fmla="*/ 2106593 w 6632294"/>
              <a:gd name="connsiteY57" fmla="*/ 312517 h 423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632294" h="4236334">
                <a:moveTo>
                  <a:pt x="2106593" y="312517"/>
                </a:moveTo>
                <a:lnTo>
                  <a:pt x="2118167" y="439838"/>
                </a:lnTo>
                <a:lnTo>
                  <a:pt x="2303362" y="451413"/>
                </a:lnTo>
                <a:lnTo>
                  <a:pt x="2453833" y="821803"/>
                </a:lnTo>
                <a:lnTo>
                  <a:pt x="2731626" y="1041722"/>
                </a:lnTo>
                <a:lnTo>
                  <a:pt x="3148314" y="983848"/>
                </a:lnTo>
                <a:lnTo>
                  <a:pt x="3287210" y="1666755"/>
                </a:lnTo>
                <a:lnTo>
                  <a:pt x="3483980" y="1632031"/>
                </a:lnTo>
                <a:lnTo>
                  <a:pt x="3391383" y="1956122"/>
                </a:lnTo>
                <a:lnTo>
                  <a:pt x="2650603" y="2071869"/>
                </a:lnTo>
                <a:lnTo>
                  <a:pt x="2199190" y="2395960"/>
                </a:lnTo>
                <a:lnTo>
                  <a:pt x="1655180" y="2407534"/>
                </a:lnTo>
                <a:lnTo>
                  <a:pt x="1226917" y="2534856"/>
                </a:lnTo>
                <a:lnTo>
                  <a:pt x="1122745" y="2708476"/>
                </a:lnTo>
                <a:lnTo>
                  <a:pt x="1030147" y="2673752"/>
                </a:lnTo>
                <a:lnTo>
                  <a:pt x="879676" y="2476982"/>
                </a:lnTo>
                <a:lnTo>
                  <a:pt x="416689" y="2696901"/>
                </a:lnTo>
                <a:lnTo>
                  <a:pt x="69448" y="3113590"/>
                </a:lnTo>
                <a:lnTo>
                  <a:pt x="0" y="3923818"/>
                </a:lnTo>
                <a:lnTo>
                  <a:pt x="266218" y="3935393"/>
                </a:lnTo>
                <a:lnTo>
                  <a:pt x="474562" y="3842795"/>
                </a:lnTo>
                <a:lnTo>
                  <a:pt x="775504" y="3831220"/>
                </a:lnTo>
                <a:lnTo>
                  <a:pt x="1331089" y="3646026"/>
                </a:lnTo>
                <a:lnTo>
                  <a:pt x="2037145" y="3657600"/>
                </a:lnTo>
                <a:lnTo>
                  <a:pt x="2280213" y="4236334"/>
                </a:lnTo>
                <a:lnTo>
                  <a:pt x="2558005" y="4051139"/>
                </a:lnTo>
                <a:lnTo>
                  <a:pt x="2789499" y="3669175"/>
                </a:lnTo>
                <a:lnTo>
                  <a:pt x="4051140" y="3970117"/>
                </a:lnTo>
                <a:lnTo>
                  <a:pt x="4456254" y="3449256"/>
                </a:lnTo>
                <a:lnTo>
                  <a:pt x="4676173" y="3090441"/>
                </a:lnTo>
                <a:lnTo>
                  <a:pt x="4861367" y="2951545"/>
                </a:lnTo>
                <a:lnTo>
                  <a:pt x="5474826" y="3067291"/>
                </a:lnTo>
                <a:lnTo>
                  <a:pt x="5949388" y="2604304"/>
                </a:lnTo>
                <a:lnTo>
                  <a:pt x="6562846" y="2893671"/>
                </a:lnTo>
                <a:lnTo>
                  <a:pt x="6342927" y="2152891"/>
                </a:lnTo>
                <a:lnTo>
                  <a:pt x="6516547" y="2048719"/>
                </a:lnTo>
                <a:lnTo>
                  <a:pt x="6632294" y="1145894"/>
                </a:lnTo>
                <a:lnTo>
                  <a:pt x="6285054" y="1018572"/>
                </a:lnTo>
                <a:lnTo>
                  <a:pt x="6076709" y="1226917"/>
                </a:lnTo>
                <a:lnTo>
                  <a:pt x="5937813" y="1041722"/>
                </a:lnTo>
                <a:lnTo>
                  <a:pt x="5706319" y="1064871"/>
                </a:lnTo>
                <a:lnTo>
                  <a:pt x="5544274" y="532436"/>
                </a:lnTo>
                <a:lnTo>
                  <a:pt x="5185459" y="544010"/>
                </a:lnTo>
                <a:lnTo>
                  <a:pt x="5011838" y="844952"/>
                </a:lnTo>
                <a:lnTo>
                  <a:pt x="4803494" y="706056"/>
                </a:lnTo>
                <a:lnTo>
                  <a:pt x="4502552" y="740780"/>
                </a:lnTo>
                <a:lnTo>
                  <a:pt x="4016416" y="509286"/>
                </a:lnTo>
                <a:lnTo>
                  <a:pt x="4016416" y="428264"/>
                </a:lnTo>
                <a:lnTo>
                  <a:pt x="3692324" y="243069"/>
                </a:lnTo>
                <a:lnTo>
                  <a:pt x="3634451" y="335666"/>
                </a:lnTo>
                <a:lnTo>
                  <a:pt x="3345084" y="289367"/>
                </a:lnTo>
                <a:lnTo>
                  <a:pt x="3229337" y="104172"/>
                </a:lnTo>
                <a:lnTo>
                  <a:pt x="2939970" y="127322"/>
                </a:lnTo>
                <a:lnTo>
                  <a:pt x="2777924" y="208345"/>
                </a:lnTo>
                <a:lnTo>
                  <a:pt x="2673752" y="92598"/>
                </a:lnTo>
                <a:lnTo>
                  <a:pt x="2442259" y="23150"/>
                </a:lnTo>
                <a:lnTo>
                  <a:pt x="2233914" y="0"/>
                </a:lnTo>
                <a:lnTo>
                  <a:pt x="2106593" y="31251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6566"/>
            <a:ext cx="7162800" cy="4718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3276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Kokomo #2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374511"/>
            <a:ext cx="13716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1:250,000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07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791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Kokomo #2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95800"/>
          </a:xfrm>
        </p:spPr>
        <p:txBody>
          <a:bodyPr>
            <a:noAutofit/>
          </a:bodyPr>
          <a:lstStyle/>
          <a:p>
            <a:r>
              <a:rPr lang="en-US" b="1" dirty="0" smtClean="0"/>
              <a:t>Few have rather large to ‘humongous’ watersheds draining into them (Group 3)</a:t>
            </a:r>
          </a:p>
          <a:p>
            <a:endParaRPr lang="en-US" sz="1200" b="1" dirty="0" smtClean="0"/>
          </a:p>
          <a:p>
            <a:r>
              <a:rPr lang="en-US" b="1" dirty="0" smtClean="0"/>
              <a:t>Size relationship = 0.5% or less </a:t>
            </a:r>
          </a:p>
          <a:p>
            <a:pPr lvl="1"/>
            <a:r>
              <a:rPr lang="en-US" sz="2400" b="1" dirty="0" smtClean="0"/>
              <a:t>0.42% Kokomo</a:t>
            </a:r>
          </a:p>
          <a:p>
            <a:endParaRPr lang="en-US" sz="1200" b="1" dirty="0" smtClean="0"/>
          </a:p>
          <a:p>
            <a:r>
              <a:rPr lang="en-US" b="1" dirty="0" smtClean="0"/>
              <a:t>1 acre of water drains 238 acres of land (Kokomo)</a:t>
            </a:r>
          </a:p>
          <a:p>
            <a:pPr lvl="1"/>
            <a:r>
              <a:rPr lang="en-US" b="1" dirty="0" smtClean="0"/>
              <a:t>Cedarville – 1 acre of water drains 2,000 acres</a:t>
            </a:r>
          </a:p>
          <a:p>
            <a:pPr lvl="1"/>
            <a:r>
              <a:rPr lang="en-US" b="1" dirty="0" smtClean="0"/>
              <a:t>Shafer &amp; Freeman – 1 acre drains 10,000 acres</a:t>
            </a:r>
          </a:p>
          <a:p>
            <a:endParaRPr lang="en-US" sz="1200" b="1" dirty="0"/>
          </a:p>
          <a:p>
            <a:r>
              <a:rPr lang="en-US" b="1" dirty="0" smtClean="0"/>
              <a:t>These are the hardest working bodies of water in Indiana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8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791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“Hard working”?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64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How well do they fulfill the purpose(s) for which they were built?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600" b="1" dirty="0" smtClean="0"/>
              <a:t>Parameters might be ‘okay’ for hydroelectric use</a:t>
            </a:r>
          </a:p>
          <a:p>
            <a:pPr lvl="2"/>
            <a:endParaRPr lang="en-US" sz="1000" b="1" dirty="0" smtClean="0"/>
          </a:p>
          <a:p>
            <a:pPr lvl="1"/>
            <a:r>
              <a:rPr lang="en-US" sz="2600" b="1" dirty="0" smtClean="0"/>
              <a:t>Or problematic for water storage use (storm or drinking), due to decreased storage volumes</a:t>
            </a:r>
          </a:p>
          <a:p>
            <a:pPr lvl="2"/>
            <a:endParaRPr lang="en-US" sz="1000" b="1" dirty="0" smtClean="0"/>
          </a:p>
          <a:p>
            <a:pPr lvl="1"/>
            <a:r>
              <a:rPr lang="en-US" sz="2600" b="1" dirty="0" smtClean="0"/>
              <a:t>Or challenging for those with drinking water intakes</a:t>
            </a:r>
          </a:p>
          <a:p>
            <a:pPr lvl="2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330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Map View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08648" y="2667000"/>
            <a:ext cx="152400" cy="1417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575303"/>
            <a:ext cx="152400" cy="1417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495800" y="810768"/>
            <a:ext cx="3657600" cy="5562599"/>
            <a:chOff x="4495800" y="810768"/>
            <a:chExt cx="3657600" cy="5562599"/>
          </a:xfrm>
        </p:grpSpPr>
        <p:grpSp>
          <p:nvGrpSpPr>
            <p:cNvPr id="18" name="Group 17"/>
            <p:cNvGrpSpPr/>
            <p:nvPr/>
          </p:nvGrpSpPr>
          <p:grpSpPr>
            <a:xfrm>
              <a:off x="4495800" y="810768"/>
              <a:ext cx="3657600" cy="5562599"/>
              <a:chOff x="4495800" y="810768"/>
              <a:chExt cx="3657600" cy="5562599"/>
            </a:xfrm>
          </p:grpSpPr>
          <p:pic>
            <p:nvPicPr>
              <p:cNvPr id="19" name="Picture 18" descr="C:\Users\CNewhous\Desktop\STATE Map Blank.gif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810768"/>
                <a:ext cx="3657600" cy="5562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6248400" y="4325874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974080" y="2133600"/>
                <a:ext cx="152400" cy="14173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974080" y="2362200"/>
                <a:ext cx="152400" cy="14173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21680" y="3811524"/>
                <a:ext cx="152400" cy="14173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89320" y="5396484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400800" y="3433571"/>
                <a:ext cx="152400" cy="14173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29400" y="3200400"/>
                <a:ext cx="152400" cy="14173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781800" y="3425189"/>
                <a:ext cx="152400" cy="14173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11240" y="4495800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7772400" y="3882390"/>
              <a:ext cx="152400" cy="1417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82256" y="3058668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96200" y="1828800"/>
              <a:ext cx="152400" cy="1417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37248" y="2346198"/>
              <a:ext cx="152400" cy="1417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38416" y="2275332"/>
              <a:ext cx="152400" cy="14173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306056" y="2161794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6986016" y="3068574"/>
            <a:ext cx="152400" cy="1417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08648" y="2596134"/>
            <a:ext cx="152400" cy="1417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81384" y="3592067"/>
            <a:ext cx="152400" cy="141732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1"/>
          <p:cNvSpPr>
            <a:spLocks noGrp="1"/>
          </p:cNvSpPr>
          <p:nvPr>
            <p:ph idx="4294967295"/>
          </p:nvPr>
        </p:nvSpPr>
        <p:spPr>
          <a:xfrm>
            <a:off x="1295400" y="1900631"/>
            <a:ext cx="3810000" cy="2566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Group 1 (ratio &gt;3.0%)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b="1" dirty="0" smtClean="0"/>
              <a:t>Group 2 (ratio 1.0-2.0%)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b="1" dirty="0" smtClean="0"/>
              <a:t>Group 3 (ratio &lt; 0.5%)</a:t>
            </a:r>
          </a:p>
        </p:txBody>
      </p:sp>
      <p:sp>
        <p:nvSpPr>
          <p:cNvPr id="42" name="Oval 41"/>
          <p:cNvSpPr/>
          <p:nvPr/>
        </p:nvSpPr>
        <p:spPr>
          <a:xfrm>
            <a:off x="956359" y="3785567"/>
            <a:ext cx="228600" cy="2242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44784" y="2944526"/>
            <a:ext cx="228600" cy="228283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38997" y="2018919"/>
            <a:ext cx="228600" cy="22936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53440"/>
            <a:ext cx="4819650" cy="534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5334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Prairie Creek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2667000" cy="4038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Row crops (brown) and pasture/hay (yellow)</a:t>
            </a:r>
          </a:p>
          <a:p>
            <a:endParaRPr lang="en-US" sz="1200" b="1" dirty="0" smtClean="0"/>
          </a:p>
          <a:p>
            <a:r>
              <a:rPr lang="en-US" b="1" dirty="0" smtClean="0"/>
              <a:t>Forested near lake (green)</a:t>
            </a:r>
          </a:p>
          <a:p>
            <a:endParaRPr lang="en-US" sz="1200" b="1" dirty="0"/>
          </a:p>
          <a:p>
            <a:r>
              <a:rPr lang="en-US" b="1" dirty="0" smtClean="0"/>
              <a:t>Small amount development along county roads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01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5" y="533398"/>
            <a:ext cx="2647721" cy="4855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33400" y="5388869"/>
            <a:ext cx="2842985" cy="101193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Highly developed shore vs. </a:t>
            </a:r>
            <a:r>
              <a:rPr lang="en-US" sz="2000" b="1" dirty="0" err="1" smtClean="0"/>
              <a:t>ag</a:t>
            </a:r>
            <a:r>
              <a:rPr lang="en-US" sz="2000" b="1" dirty="0" smtClean="0"/>
              <a:t> shore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505200" y="5562601"/>
            <a:ext cx="5043667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Uniformly mixed woods and pastures with a scattering of row crops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26" y="923081"/>
            <a:ext cx="4725459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933"/>
          <a:stretch/>
        </p:blipFill>
        <p:spPr bwMode="auto">
          <a:xfrm>
            <a:off x="2294261" y="761999"/>
            <a:ext cx="6019800" cy="55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43613" y="2579130"/>
            <a:ext cx="2530812" cy="2115208"/>
            <a:chOff x="2895600" y="2572665"/>
            <a:chExt cx="2876833" cy="205013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114800"/>
              <a:ext cx="1247775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63950" y="3584575"/>
              <a:ext cx="479425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3566758"/>
              <a:ext cx="8128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252" y="3509291"/>
              <a:ext cx="3841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7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845" y="3244178"/>
              <a:ext cx="411163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8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203" y="2869528"/>
              <a:ext cx="269875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9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746" y="2572665"/>
              <a:ext cx="420687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85800" y="1066800"/>
            <a:ext cx="13716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Proposed Mounds Reservoir in Madison County</a:t>
            </a:r>
          </a:p>
          <a:p>
            <a:pPr algn="ctr"/>
            <a:endParaRPr lang="en-US" sz="1200" b="1" dirty="0" smtClean="0"/>
          </a:p>
          <a:p>
            <a:pPr algn="ctr"/>
            <a:endParaRPr lang="en-US" b="1" dirty="0" smtClean="0"/>
          </a:p>
          <a:p>
            <a:pPr algn="ctr"/>
            <a:endParaRPr lang="en-US" sz="1100" b="1" dirty="0" smtClean="0"/>
          </a:p>
          <a:p>
            <a:pPr algn="ctr"/>
            <a:r>
              <a:rPr lang="en-US" b="1" dirty="0" smtClean="0"/>
              <a:t>Size =</a:t>
            </a:r>
          </a:p>
          <a:p>
            <a:pPr algn="ctr"/>
            <a:r>
              <a:rPr lang="en-US" b="1" dirty="0" smtClean="0"/>
              <a:t>2,100 acres</a:t>
            </a:r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r>
              <a:rPr lang="en-US" b="1" dirty="0" smtClean="0"/>
              <a:t>Drains</a:t>
            </a:r>
          </a:p>
          <a:p>
            <a:pPr algn="ctr"/>
            <a:r>
              <a:rPr lang="en-US" b="1" dirty="0" smtClean="0"/>
              <a:t>259,840 acres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0100" y="3259418"/>
            <a:ext cx="1143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7228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 for this Project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3657600"/>
          </a:xfrm>
        </p:spPr>
        <p:txBody>
          <a:bodyPr>
            <a:normAutofit/>
          </a:bodyPr>
          <a:lstStyle/>
          <a:p>
            <a:r>
              <a:rPr lang="en-US" b="1" dirty="0" smtClean="0"/>
              <a:t>Climate changes are affecting water supplies across the nation and globally</a:t>
            </a:r>
          </a:p>
          <a:p>
            <a:endParaRPr lang="en-US" sz="1200" b="1" dirty="0" smtClean="0"/>
          </a:p>
          <a:p>
            <a:r>
              <a:rPr lang="en-US" b="1" dirty="0" smtClean="0"/>
              <a:t>Growth and well-being of society is dependent on readily available water supply</a:t>
            </a:r>
          </a:p>
          <a:p>
            <a:endParaRPr lang="en-US" sz="1200" b="1" dirty="0" smtClean="0"/>
          </a:p>
          <a:p>
            <a:r>
              <a:rPr lang="en-US" b="1" dirty="0" smtClean="0"/>
              <a:t>Current efforts and/or future needs to build water supply reservoir(s) in Indiana</a:t>
            </a:r>
          </a:p>
          <a:p>
            <a:endParaRPr lang="en-US" sz="1200" b="1" dirty="0" smtClean="0"/>
          </a:p>
          <a:p>
            <a:r>
              <a:rPr lang="en-US" b="1" dirty="0" smtClean="0"/>
              <a:t>Wondering if history had anything to teach us</a:t>
            </a:r>
          </a:p>
        </p:txBody>
      </p:sp>
    </p:spTree>
    <p:extLst>
      <p:ext uri="{BB962C8B-B14F-4D97-AF65-F5344CB8AC3E}">
        <p14:creationId xmlns:p14="http://schemas.microsoft.com/office/powerpoint/2010/main" val="32946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933"/>
          <a:stretch/>
        </p:blipFill>
        <p:spPr bwMode="auto">
          <a:xfrm>
            <a:off x="2294261" y="761999"/>
            <a:ext cx="6019800" cy="55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176086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Proposed Mounds Reservoir in Madison County</a:t>
            </a:r>
          </a:p>
          <a:p>
            <a:pPr algn="ctr"/>
            <a:endParaRPr lang="en-US" sz="1200" b="1" dirty="0" smtClean="0"/>
          </a:p>
          <a:p>
            <a:pPr algn="ctr"/>
            <a:endParaRPr lang="en-US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Lots of agricultural land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Plus urban / commercial / industrial use areas</a:t>
            </a:r>
            <a:endParaRPr lang="en-US" sz="1600" b="1" dirty="0"/>
          </a:p>
          <a:p>
            <a:pPr algn="ctr"/>
            <a:endParaRPr lang="en-US" sz="1100" b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42330" y="2971800"/>
            <a:ext cx="1143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0228" y="1802561"/>
            <a:ext cx="7523544" cy="3518703"/>
            <a:chOff x="844952" y="1840375"/>
            <a:chExt cx="7523544" cy="3518703"/>
          </a:xfrm>
        </p:grpSpPr>
        <p:sp>
          <p:nvSpPr>
            <p:cNvPr id="4" name="Freeform 3"/>
            <p:cNvSpPr/>
            <p:nvPr/>
          </p:nvSpPr>
          <p:spPr>
            <a:xfrm>
              <a:off x="1099595" y="1840375"/>
              <a:ext cx="7268901" cy="3518703"/>
            </a:xfrm>
            <a:custGeom>
              <a:avLst/>
              <a:gdLst>
                <a:gd name="connsiteX0" fmla="*/ 0 w 7268901"/>
                <a:gd name="connsiteY0" fmla="*/ 2013995 h 3518703"/>
                <a:gd name="connsiteX1" fmla="*/ 0 w 7268901"/>
                <a:gd name="connsiteY1" fmla="*/ 2013995 h 3518703"/>
                <a:gd name="connsiteX2" fmla="*/ 23149 w 7268901"/>
                <a:gd name="connsiteY2" fmla="*/ 2176040 h 3518703"/>
                <a:gd name="connsiteX3" fmla="*/ 34724 w 7268901"/>
                <a:gd name="connsiteY3" fmla="*/ 2268638 h 3518703"/>
                <a:gd name="connsiteX4" fmla="*/ 46299 w 7268901"/>
                <a:gd name="connsiteY4" fmla="*/ 2303362 h 3518703"/>
                <a:gd name="connsiteX5" fmla="*/ 46299 w 7268901"/>
                <a:gd name="connsiteY5" fmla="*/ 2303362 h 3518703"/>
                <a:gd name="connsiteX6" fmla="*/ 266218 w 7268901"/>
                <a:gd name="connsiteY6" fmla="*/ 2523281 h 3518703"/>
                <a:gd name="connsiteX7" fmla="*/ 393539 w 7268901"/>
                <a:gd name="connsiteY7" fmla="*/ 2326511 h 3518703"/>
                <a:gd name="connsiteX8" fmla="*/ 555585 w 7268901"/>
                <a:gd name="connsiteY8" fmla="*/ 2257063 h 3518703"/>
                <a:gd name="connsiteX9" fmla="*/ 555585 w 7268901"/>
                <a:gd name="connsiteY9" fmla="*/ 2152891 h 3518703"/>
                <a:gd name="connsiteX10" fmla="*/ 682906 w 7268901"/>
                <a:gd name="connsiteY10" fmla="*/ 2095017 h 3518703"/>
                <a:gd name="connsiteX11" fmla="*/ 740780 w 7268901"/>
                <a:gd name="connsiteY11" fmla="*/ 2129741 h 3518703"/>
                <a:gd name="connsiteX12" fmla="*/ 995423 w 7268901"/>
                <a:gd name="connsiteY12" fmla="*/ 2118167 h 3518703"/>
                <a:gd name="connsiteX13" fmla="*/ 1192192 w 7268901"/>
                <a:gd name="connsiteY13" fmla="*/ 2314936 h 3518703"/>
                <a:gd name="connsiteX14" fmla="*/ 1481559 w 7268901"/>
                <a:gd name="connsiteY14" fmla="*/ 2349660 h 3518703"/>
                <a:gd name="connsiteX15" fmla="*/ 1666754 w 7268901"/>
                <a:gd name="connsiteY15" fmla="*/ 2581154 h 3518703"/>
                <a:gd name="connsiteX16" fmla="*/ 1689904 w 7268901"/>
                <a:gd name="connsiteY16" fmla="*/ 2754774 h 3518703"/>
                <a:gd name="connsiteX17" fmla="*/ 1794076 w 7268901"/>
                <a:gd name="connsiteY17" fmla="*/ 3009417 h 3518703"/>
                <a:gd name="connsiteX18" fmla="*/ 1782501 w 7268901"/>
                <a:gd name="connsiteY18" fmla="*/ 3298784 h 3518703"/>
                <a:gd name="connsiteX19" fmla="*/ 1990846 w 7268901"/>
                <a:gd name="connsiteY19" fmla="*/ 3518703 h 3518703"/>
                <a:gd name="connsiteX20" fmla="*/ 2257063 w 7268901"/>
                <a:gd name="connsiteY20" fmla="*/ 3287210 h 3518703"/>
                <a:gd name="connsiteX21" fmla="*/ 2164466 w 7268901"/>
                <a:gd name="connsiteY21" fmla="*/ 2939969 h 3518703"/>
                <a:gd name="connsiteX22" fmla="*/ 2349661 w 7268901"/>
                <a:gd name="connsiteY22" fmla="*/ 2696901 h 3518703"/>
                <a:gd name="connsiteX23" fmla="*/ 2338086 w 7268901"/>
                <a:gd name="connsiteY23" fmla="*/ 2291787 h 3518703"/>
                <a:gd name="connsiteX24" fmla="*/ 2604304 w 7268901"/>
                <a:gd name="connsiteY24" fmla="*/ 2233914 h 3518703"/>
                <a:gd name="connsiteX25" fmla="*/ 2743200 w 7268901"/>
                <a:gd name="connsiteY25" fmla="*/ 2419109 h 3518703"/>
                <a:gd name="connsiteX26" fmla="*/ 2870521 w 7268901"/>
                <a:gd name="connsiteY26" fmla="*/ 2395959 h 3518703"/>
                <a:gd name="connsiteX27" fmla="*/ 2974694 w 7268901"/>
                <a:gd name="connsiteY27" fmla="*/ 2187615 h 3518703"/>
                <a:gd name="connsiteX28" fmla="*/ 3067291 w 7268901"/>
                <a:gd name="connsiteY28" fmla="*/ 2303362 h 3518703"/>
                <a:gd name="connsiteX29" fmla="*/ 3229337 w 7268901"/>
                <a:gd name="connsiteY29" fmla="*/ 2210764 h 3518703"/>
                <a:gd name="connsiteX30" fmla="*/ 3495554 w 7268901"/>
                <a:gd name="connsiteY30" fmla="*/ 2222339 h 3518703"/>
                <a:gd name="connsiteX31" fmla="*/ 3657600 w 7268901"/>
                <a:gd name="connsiteY31" fmla="*/ 2326511 h 3518703"/>
                <a:gd name="connsiteX32" fmla="*/ 3599727 w 7268901"/>
                <a:gd name="connsiteY32" fmla="*/ 2627453 h 3518703"/>
                <a:gd name="connsiteX33" fmla="*/ 3669175 w 7268901"/>
                <a:gd name="connsiteY33" fmla="*/ 2870521 h 3518703"/>
                <a:gd name="connsiteX34" fmla="*/ 3599727 w 7268901"/>
                <a:gd name="connsiteY34" fmla="*/ 3009417 h 3518703"/>
                <a:gd name="connsiteX35" fmla="*/ 3634451 w 7268901"/>
                <a:gd name="connsiteY35" fmla="*/ 3113590 h 3518703"/>
                <a:gd name="connsiteX36" fmla="*/ 3900668 w 7268901"/>
                <a:gd name="connsiteY36" fmla="*/ 2997843 h 3518703"/>
                <a:gd name="connsiteX37" fmla="*/ 3923818 w 7268901"/>
                <a:gd name="connsiteY37" fmla="*/ 3067291 h 3518703"/>
                <a:gd name="connsiteX38" fmla="*/ 4016415 w 7268901"/>
                <a:gd name="connsiteY38" fmla="*/ 3067291 h 3518703"/>
                <a:gd name="connsiteX39" fmla="*/ 4213185 w 7268901"/>
                <a:gd name="connsiteY39" fmla="*/ 2870521 h 3518703"/>
                <a:gd name="connsiteX40" fmla="*/ 4467828 w 7268901"/>
                <a:gd name="connsiteY40" fmla="*/ 2824222 h 3518703"/>
                <a:gd name="connsiteX41" fmla="*/ 4629873 w 7268901"/>
                <a:gd name="connsiteY41" fmla="*/ 2951544 h 3518703"/>
                <a:gd name="connsiteX42" fmla="*/ 4710896 w 7268901"/>
                <a:gd name="connsiteY42" fmla="*/ 2812648 h 3518703"/>
                <a:gd name="connsiteX43" fmla="*/ 4942390 w 7268901"/>
                <a:gd name="connsiteY43" fmla="*/ 2754774 h 3518703"/>
                <a:gd name="connsiteX44" fmla="*/ 4734046 w 7268901"/>
                <a:gd name="connsiteY44" fmla="*/ 2615878 h 3518703"/>
                <a:gd name="connsiteX45" fmla="*/ 4734046 w 7268901"/>
                <a:gd name="connsiteY45" fmla="*/ 2476982 h 3518703"/>
                <a:gd name="connsiteX46" fmla="*/ 4907666 w 7268901"/>
                <a:gd name="connsiteY46" fmla="*/ 2349660 h 3518703"/>
                <a:gd name="connsiteX47" fmla="*/ 5150734 w 7268901"/>
                <a:gd name="connsiteY47" fmla="*/ 2407534 h 3518703"/>
                <a:gd name="connsiteX48" fmla="*/ 5231757 w 7268901"/>
                <a:gd name="connsiteY48" fmla="*/ 2558005 h 3518703"/>
                <a:gd name="connsiteX49" fmla="*/ 5335929 w 7268901"/>
                <a:gd name="connsiteY49" fmla="*/ 2534855 h 3518703"/>
                <a:gd name="connsiteX50" fmla="*/ 5393802 w 7268901"/>
                <a:gd name="connsiteY50" fmla="*/ 2650602 h 3518703"/>
                <a:gd name="connsiteX51" fmla="*/ 5578997 w 7268901"/>
                <a:gd name="connsiteY51" fmla="*/ 2303362 h 3518703"/>
                <a:gd name="connsiteX52" fmla="*/ 5775767 w 7268901"/>
                <a:gd name="connsiteY52" fmla="*/ 2233914 h 3518703"/>
                <a:gd name="connsiteX53" fmla="*/ 6007261 w 7268901"/>
                <a:gd name="connsiteY53" fmla="*/ 2280212 h 3518703"/>
                <a:gd name="connsiteX54" fmla="*/ 6134582 w 7268901"/>
                <a:gd name="connsiteY54" fmla="*/ 2025569 h 3518703"/>
                <a:gd name="connsiteX55" fmla="*/ 6389225 w 7268901"/>
                <a:gd name="connsiteY55" fmla="*/ 1990845 h 3518703"/>
                <a:gd name="connsiteX56" fmla="*/ 6412375 w 7268901"/>
                <a:gd name="connsiteY56" fmla="*/ 2141316 h 3518703"/>
                <a:gd name="connsiteX57" fmla="*/ 6782764 w 7268901"/>
                <a:gd name="connsiteY57" fmla="*/ 2245488 h 3518703"/>
                <a:gd name="connsiteX58" fmla="*/ 6944810 w 7268901"/>
                <a:gd name="connsiteY58" fmla="*/ 2176040 h 3518703"/>
                <a:gd name="connsiteX59" fmla="*/ 6921661 w 7268901"/>
                <a:gd name="connsiteY59" fmla="*/ 2083443 h 3518703"/>
                <a:gd name="connsiteX60" fmla="*/ 7164729 w 7268901"/>
                <a:gd name="connsiteY60" fmla="*/ 1956121 h 3518703"/>
                <a:gd name="connsiteX61" fmla="*/ 7268901 w 7268901"/>
                <a:gd name="connsiteY61" fmla="*/ 1863524 h 3518703"/>
                <a:gd name="connsiteX62" fmla="*/ 7245752 w 7268901"/>
                <a:gd name="connsiteY62" fmla="*/ 1678329 h 3518703"/>
                <a:gd name="connsiteX63" fmla="*/ 7153154 w 7268901"/>
                <a:gd name="connsiteY63" fmla="*/ 763929 h 3518703"/>
                <a:gd name="connsiteX64" fmla="*/ 6562846 w 7268901"/>
                <a:gd name="connsiteY64" fmla="*/ 810228 h 3518703"/>
                <a:gd name="connsiteX65" fmla="*/ 6377651 w 7268901"/>
                <a:gd name="connsiteY65" fmla="*/ 729205 h 3518703"/>
                <a:gd name="connsiteX66" fmla="*/ 6273478 w 7268901"/>
                <a:gd name="connsiteY66" fmla="*/ 787078 h 3518703"/>
                <a:gd name="connsiteX67" fmla="*/ 6134582 w 7268901"/>
                <a:gd name="connsiteY67" fmla="*/ 821802 h 3518703"/>
                <a:gd name="connsiteX68" fmla="*/ 6088283 w 7268901"/>
                <a:gd name="connsiteY68" fmla="*/ 740779 h 3518703"/>
                <a:gd name="connsiteX69" fmla="*/ 6053559 w 7268901"/>
                <a:gd name="connsiteY69" fmla="*/ 763929 h 3518703"/>
                <a:gd name="connsiteX70" fmla="*/ 5914663 w 7268901"/>
                <a:gd name="connsiteY70" fmla="*/ 740779 h 3518703"/>
                <a:gd name="connsiteX71" fmla="*/ 5822066 w 7268901"/>
                <a:gd name="connsiteY71" fmla="*/ 856526 h 3518703"/>
                <a:gd name="connsiteX72" fmla="*/ 5764192 w 7268901"/>
                <a:gd name="connsiteY72" fmla="*/ 856526 h 3518703"/>
                <a:gd name="connsiteX73" fmla="*/ 5706319 w 7268901"/>
                <a:gd name="connsiteY73" fmla="*/ 775503 h 3518703"/>
                <a:gd name="connsiteX74" fmla="*/ 5243332 w 7268901"/>
                <a:gd name="connsiteY74" fmla="*/ 844952 h 3518703"/>
                <a:gd name="connsiteX75" fmla="*/ 5243332 w 7268901"/>
                <a:gd name="connsiteY75" fmla="*/ 752354 h 3518703"/>
                <a:gd name="connsiteX76" fmla="*/ 5011838 w 7268901"/>
                <a:gd name="connsiteY76" fmla="*/ 659757 h 3518703"/>
                <a:gd name="connsiteX77" fmla="*/ 4618299 w 7268901"/>
                <a:gd name="connsiteY77" fmla="*/ 902825 h 3518703"/>
                <a:gd name="connsiteX78" fmla="*/ 4340506 w 7268901"/>
                <a:gd name="connsiteY78" fmla="*/ 902825 h 3518703"/>
                <a:gd name="connsiteX79" fmla="*/ 4085863 w 7268901"/>
                <a:gd name="connsiteY79" fmla="*/ 833377 h 3518703"/>
                <a:gd name="connsiteX80" fmla="*/ 3912243 w 7268901"/>
                <a:gd name="connsiteY80" fmla="*/ 925974 h 3518703"/>
                <a:gd name="connsiteX81" fmla="*/ 3622876 w 7268901"/>
                <a:gd name="connsiteY81" fmla="*/ 520860 h 3518703"/>
                <a:gd name="connsiteX82" fmla="*/ 3275635 w 7268901"/>
                <a:gd name="connsiteY82" fmla="*/ 682906 h 3518703"/>
                <a:gd name="connsiteX83" fmla="*/ 3136739 w 7268901"/>
                <a:gd name="connsiteY83" fmla="*/ 648182 h 3518703"/>
                <a:gd name="connsiteX84" fmla="*/ 3287210 w 7268901"/>
                <a:gd name="connsiteY84" fmla="*/ 682906 h 3518703"/>
                <a:gd name="connsiteX85" fmla="*/ 3576577 w 7268901"/>
                <a:gd name="connsiteY85" fmla="*/ 497711 h 3518703"/>
                <a:gd name="connsiteX86" fmla="*/ 3345083 w 7268901"/>
                <a:gd name="connsiteY86" fmla="*/ 439838 h 3518703"/>
                <a:gd name="connsiteX87" fmla="*/ 3032567 w 7268901"/>
                <a:gd name="connsiteY87" fmla="*/ 405114 h 3518703"/>
                <a:gd name="connsiteX88" fmla="*/ 2928395 w 7268901"/>
                <a:gd name="connsiteY88" fmla="*/ 254643 h 3518703"/>
                <a:gd name="connsiteX89" fmla="*/ 2928395 w 7268901"/>
                <a:gd name="connsiteY89" fmla="*/ 0 h 3518703"/>
                <a:gd name="connsiteX90" fmla="*/ 2639028 w 7268901"/>
                <a:gd name="connsiteY90" fmla="*/ 358815 h 3518703"/>
                <a:gd name="connsiteX91" fmla="*/ 2476982 w 7268901"/>
                <a:gd name="connsiteY91" fmla="*/ 613458 h 3518703"/>
                <a:gd name="connsiteX92" fmla="*/ 1527858 w 7268901"/>
                <a:gd name="connsiteY92" fmla="*/ 613458 h 3518703"/>
                <a:gd name="connsiteX93" fmla="*/ 1215342 w 7268901"/>
                <a:gd name="connsiteY93" fmla="*/ 787078 h 3518703"/>
                <a:gd name="connsiteX94" fmla="*/ 902825 w 7268901"/>
                <a:gd name="connsiteY94" fmla="*/ 879676 h 3518703"/>
                <a:gd name="connsiteX95" fmla="*/ 752354 w 7268901"/>
                <a:gd name="connsiteY95" fmla="*/ 1111169 h 3518703"/>
                <a:gd name="connsiteX96" fmla="*/ 763929 w 7268901"/>
                <a:gd name="connsiteY96" fmla="*/ 1273215 h 3518703"/>
                <a:gd name="connsiteX97" fmla="*/ 544010 w 7268901"/>
                <a:gd name="connsiteY97" fmla="*/ 1423686 h 3518703"/>
                <a:gd name="connsiteX98" fmla="*/ 405114 w 7268901"/>
                <a:gd name="connsiteY98" fmla="*/ 1388962 h 3518703"/>
                <a:gd name="connsiteX99" fmla="*/ 358815 w 7268901"/>
                <a:gd name="connsiteY99" fmla="*/ 1608881 h 3518703"/>
                <a:gd name="connsiteX100" fmla="*/ 208344 w 7268901"/>
                <a:gd name="connsiteY100" fmla="*/ 1632030 h 3518703"/>
                <a:gd name="connsiteX101" fmla="*/ 185195 w 7268901"/>
                <a:gd name="connsiteY101" fmla="*/ 1759352 h 3518703"/>
                <a:gd name="connsiteX102" fmla="*/ 46299 w 7268901"/>
                <a:gd name="connsiteY102" fmla="*/ 1898248 h 3518703"/>
                <a:gd name="connsiteX103" fmla="*/ 0 w 7268901"/>
                <a:gd name="connsiteY103" fmla="*/ 2013995 h 35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7268901" h="3518703">
                  <a:moveTo>
                    <a:pt x="0" y="2013995"/>
                  </a:moveTo>
                  <a:lnTo>
                    <a:pt x="0" y="2013995"/>
                  </a:lnTo>
                  <a:cubicBezTo>
                    <a:pt x="90330" y="2194653"/>
                    <a:pt x="33794" y="2027018"/>
                    <a:pt x="23149" y="2176040"/>
                  </a:cubicBezTo>
                  <a:cubicBezTo>
                    <a:pt x="20933" y="2207067"/>
                    <a:pt x="29159" y="2238034"/>
                    <a:pt x="34724" y="2268638"/>
                  </a:cubicBezTo>
                  <a:cubicBezTo>
                    <a:pt x="36907" y="2280642"/>
                    <a:pt x="46299" y="2303362"/>
                    <a:pt x="46299" y="2303362"/>
                  </a:cubicBezTo>
                  <a:lnTo>
                    <a:pt x="46299" y="2303362"/>
                  </a:lnTo>
                  <a:lnTo>
                    <a:pt x="266218" y="2523281"/>
                  </a:lnTo>
                  <a:lnTo>
                    <a:pt x="393539" y="2326511"/>
                  </a:lnTo>
                  <a:lnTo>
                    <a:pt x="555585" y="2257063"/>
                  </a:lnTo>
                  <a:lnTo>
                    <a:pt x="555585" y="2152891"/>
                  </a:lnTo>
                  <a:lnTo>
                    <a:pt x="682906" y="2095017"/>
                  </a:lnTo>
                  <a:lnTo>
                    <a:pt x="740780" y="2129741"/>
                  </a:lnTo>
                  <a:lnTo>
                    <a:pt x="995423" y="2118167"/>
                  </a:lnTo>
                  <a:lnTo>
                    <a:pt x="1192192" y="2314936"/>
                  </a:lnTo>
                  <a:lnTo>
                    <a:pt x="1481559" y="2349660"/>
                  </a:lnTo>
                  <a:lnTo>
                    <a:pt x="1666754" y="2581154"/>
                  </a:lnTo>
                  <a:lnTo>
                    <a:pt x="1689904" y="2754774"/>
                  </a:lnTo>
                  <a:lnTo>
                    <a:pt x="1794076" y="3009417"/>
                  </a:lnTo>
                  <a:lnTo>
                    <a:pt x="1782501" y="3298784"/>
                  </a:lnTo>
                  <a:lnTo>
                    <a:pt x="1990846" y="3518703"/>
                  </a:lnTo>
                  <a:lnTo>
                    <a:pt x="2257063" y="3287210"/>
                  </a:lnTo>
                  <a:lnTo>
                    <a:pt x="2164466" y="2939969"/>
                  </a:lnTo>
                  <a:lnTo>
                    <a:pt x="2349661" y="2696901"/>
                  </a:lnTo>
                  <a:lnTo>
                    <a:pt x="2338086" y="2291787"/>
                  </a:lnTo>
                  <a:lnTo>
                    <a:pt x="2604304" y="2233914"/>
                  </a:lnTo>
                  <a:lnTo>
                    <a:pt x="2743200" y="2419109"/>
                  </a:lnTo>
                  <a:lnTo>
                    <a:pt x="2870521" y="2395959"/>
                  </a:lnTo>
                  <a:lnTo>
                    <a:pt x="2974694" y="2187615"/>
                  </a:lnTo>
                  <a:lnTo>
                    <a:pt x="3067291" y="2303362"/>
                  </a:lnTo>
                  <a:lnTo>
                    <a:pt x="3229337" y="2210764"/>
                  </a:lnTo>
                  <a:lnTo>
                    <a:pt x="3495554" y="2222339"/>
                  </a:lnTo>
                  <a:lnTo>
                    <a:pt x="3657600" y="2326511"/>
                  </a:lnTo>
                  <a:lnTo>
                    <a:pt x="3599727" y="2627453"/>
                  </a:lnTo>
                  <a:lnTo>
                    <a:pt x="3669175" y="2870521"/>
                  </a:lnTo>
                  <a:lnTo>
                    <a:pt x="3599727" y="3009417"/>
                  </a:lnTo>
                  <a:lnTo>
                    <a:pt x="3634451" y="3113590"/>
                  </a:lnTo>
                  <a:lnTo>
                    <a:pt x="3900668" y="2997843"/>
                  </a:lnTo>
                  <a:lnTo>
                    <a:pt x="3923818" y="3067291"/>
                  </a:lnTo>
                  <a:lnTo>
                    <a:pt x="4016415" y="3067291"/>
                  </a:lnTo>
                  <a:lnTo>
                    <a:pt x="4213185" y="2870521"/>
                  </a:lnTo>
                  <a:lnTo>
                    <a:pt x="4467828" y="2824222"/>
                  </a:lnTo>
                  <a:lnTo>
                    <a:pt x="4629873" y="2951544"/>
                  </a:lnTo>
                  <a:lnTo>
                    <a:pt x="4710896" y="2812648"/>
                  </a:lnTo>
                  <a:lnTo>
                    <a:pt x="4942390" y="2754774"/>
                  </a:lnTo>
                  <a:lnTo>
                    <a:pt x="4734046" y="2615878"/>
                  </a:lnTo>
                  <a:lnTo>
                    <a:pt x="4734046" y="2476982"/>
                  </a:lnTo>
                  <a:lnTo>
                    <a:pt x="4907666" y="2349660"/>
                  </a:lnTo>
                  <a:lnTo>
                    <a:pt x="5150734" y="2407534"/>
                  </a:lnTo>
                  <a:lnTo>
                    <a:pt x="5231757" y="2558005"/>
                  </a:lnTo>
                  <a:lnTo>
                    <a:pt x="5335929" y="2534855"/>
                  </a:lnTo>
                  <a:lnTo>
                    <a:pt x="5393802" y="2650602"/>
                  </a:lnTo>
                  <a:lnTo>
                    <a:pt x="5578997" y="2303362"/>
                  </a:lnTo>
                  <a:lnTo>
                    <a:pt x="5775767" y="2233914"/>
                  </a:lnTo>
                  <a:lnTo>
                    <a:pt x="6007261" y="2280212"/>
                  </a:lnTo>
                  <a:lnTo>
                    <a:pt x="6134582" y="2025569"/>
                  </a:lnTo>
                  <a:lnTo>
                    <a:pt x="6389225" y="1990845"/>
                  </a:lnTo>
                  <a:lnTo>
                    <a:pt x="6412375" y="2141316"/>
                  </a:lnTo>
                  <a:lnTo>
                    <a:pt x="6782764" y="2245488"/>
                  </a:lnTo>
                  <a:lnTo>
                    <a:pt x="6944810" y="2176040"/>
                  </a:lnTo>
                  <a:lnTo>
                    <a:pt x="6921661" y="2083443"/>
                  </a:lnTo>
                  <a:lnTo>
                    <a:pt x="7164729" y="1956121"/>
                  </a:lnTo>
                  <a:lnTo>
                    <a:pt x="7268901" y="1863524"/>
                  </a:lnTo>
                  <a:lnTo>
                    <a:pt x="7245752" y="1678329"/>
                  </a:lnTo>
                  <a:lnTo>
                    <a:pt x="7153154" y="763929"/>
                  </a:lnTo>
                  <a:lnTo>
                    <a:pt x="6562846" y="810228"/>
                  </a:lnTo>
                  <a:lnTo>
                    <a:pt x="6377651" y="729205"/>
                  </a:lnTo>
                  <a:lnTo>
                    <a:pt x="6273478" y="787078"/>
                  </a:lnTo>
                  <a:lnTo>
                    <a:pt x="6134582" y="821802"/>
                  </a:lnTo>
                  <a:lnTo>
                    <a:pt x="6088283" y="740779"/>
                  </a:lnTo>
                  <a:lnTo>
                    <a:pt x="6053559" y="763929"/>
                  </a:lnTo>
                  <a:lnTo>
                    <a:pt x="5914663" y="740779"/>
                  </a:lnTo>
                  <a:lnTo>
                    <a:pt x="5822066" y="856526"/>
                  </a:lnTo>
                  <a:lnTo>
                    <a:pt x="5764192" y="856526"/>
                  </a:lnTo>
                  <a:lnTo>
                    <a:pt x="5706319" y="775503"/>
                  </a:lnTo>
                  <a:lnTo>
                    <a:pt x="5243332" y="844952"/>
                  </a:lnTo>
                  <a:lnTo>
                    <a:pt x="5243332" y="752354"/>
                  </a:lnTo>
                  <a:lnTo>
                    <a:pt x="5011838" y="659757"/>
                  </a:lnTo>
                  <a:lnTo>
                    <a:pt x="4618299" y="902825"/>
                  </a:lnTo>
                  <a:lnTo>
                    <a:pt x="4340506" y="902825"/>
                  </a:lnTo>
                  <a:lnTo>
                    <a:pt x="4085863" y="833377"/>
                  </a:lnTo>
                  <a:lnTo>
                    <a:pt x="3912243" y="925974"/>
                  </a:lnTo>
                  <a:lnTo>
                    <a:pt x="3622876" y="520860"/>
                  </a:lnTo>
                  <a:lnTo>
                    <a:pt x="3275635" y="682906"/>
                  </a:lnTo>
                  <a:lnTo>
                    <a:pt x="3136739" y="648182"/>
                  </a:lnTo>
                  <a:lnTo>
                    <a:pt x="3287210" y="682906"/>
                  </a:lnTo>
                  <a:lnTo>
                    <a:pt x="3576577" y="497711"/>
                  </a:lnTo>
                  <a:lnTo>
                    <a:pt x="3345083" y="439838"/>
                  </a:lnTo>
                  <a:lnTo>
                    <a:pt x="3032567" y="405114"/>
                  </a:lnTo>
                  <a:lnTo>
                    <a:pt x="2928395" y="254643"/>
                  </a:lnTo>
                  <a:lnTo>
                    <a:pt x="2928395" y="0"/>
                  </a:lnTo>
                  <a:lnTo>
                    <a:pt x="2639028" y="358815"/>
                  </a:lnTo>
                  <a:lnTo>
                    <a:pt x="2476982" y="613458"/>
                  </a:lnTo>
                  <a:lnTo>
                    <a:pt x="1527858" y="613458"/>
                  </a:lnTo>
                  <a:lnTo>
                    <a:pt x="1215342" y="787078"/>
                  </a:lnTo>
                  <a:lnTo>
                    <a:pt x="902825" y="879676"/>
                  </a:lnTo>
                  <a:lnTo>
                    <a:pt x="752354" y="1111169"/>
                  </a:lnTo>
                  <a:lnTo>
                    <a:pt x="763929" y="1273215"/>
                  </a:lnTo>
                  <a:lnTo>
                    <a:pt x="544010" y="1423686"/>
                  </a:lnTo>
                  <a:lnTo>
                    <a:pt x="405114" y="1388962"/>
                  </a:lnTo>
                  <a:lnTo>
                    <a:pt x="358815" y="1608881"/>
                  </a:lnTo>
                  <a:lnTo>
                    <a:pt x="208344" y="1632030"/>
                  </a:lnTo>
                  <a:lnTo>
                    <a:pt x="185195" y="1759352"/>
                  </a:lnTo>
                  <a:lnTo>
                    <a:pt x="46299" y="1898248"/>
                  </a:lnTo>
                  <a:lnTo>
                    <a:pt x="0" y="201399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44952" y="3831220"/>
              <a:ext cx="486137" cy="532436"/>
            </a:xfrm>
            <a:custGeom>
              <a:avLst/>
              <a:gdLst>
                <a:gd name="connsiteX0" fmla="*/ 486137 w 486137"/>
                <a:gd name="connsiteY0" fmla="*/ 532436 h 532436"/>
                <a:gd name="connsiteX1" fmla="*/ 173620 w 486137"/>
                <a:gd name="connsiteY1" fmla="*/ 520861 h 532436"/>
                <a:gd name="connsiteX2" fmla="*/ 0 w 486137"/>
                <a:gd name="connsiteY2" fmla="*/ 254643 h 532436"/>
                <a:gd name="connsiteX3" fmla="*/ 104172 w 486137"/>
                <a:gd name="connsiteY3" fmla="*/ 0 h 532436"/>
                <a:gd name="connsiteX4" fmla="*/ 277792 w 486137"/>
                <a:gd name="connsiteY4" fmla="*/ 34724 h 532436"/>
                <a:gd name="connsiteX5" fmla="*/ 312516 w 486137"/>
                <a:gd name="connsiteY5" fmla="*/ 289367 h 532436"/>
                <a:gd name="connsiteX6" fmla="*/ 486137 w 486137"/>
                <a:gd name="connsiteY6" fmla="*/ 532436 h 53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137" h="532436">
                  <a:moveTo>
                    <a:pt x="486137" y="532436"/>
                  </a:moveTo>
                  <a:lnTo>
                    <a:pt x="173620" y="520861"/>
                  </a:lnTo>
                  <a:lnTo>
                    <a:pt x="0" y="254643"/>
                  </a:lnTo>
                  <a:lnTo>
                    <a:pt x="104172" y="0"/>
                  </a:lnTo>
                  <a:lnTo>
                    <a:pt x="277792" y="34724"/>
                  </a:lnTo>
                  <a:lnTo>
                    <a:pt x="312516" y="289367"/>
                  </a:lnTo>
                  <a:lnTo>
                    <a:pt x="486137" y="5324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4838"/>
            <a:ext cx="7924800" cy="47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8380" y="457200"/>
            <a:ext cx="7024744" cy="7990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Proposed Mounds Reservoir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4136" y="3118227"/>
            <a:ext cx="1195601" cy="971161"/>
            <a:chOff x="2895600" y="2572665"/>
            <a:chExt cx="2876833" cy="205013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114800"/>
              <a:ext cx="1247775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63950" y="3584575"/>
              <a:ext cx="479425" cy="53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3566758"/>
              <a:ext cx="8128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252" y="3509291"/>
              <a:ext cx="3841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845" y="3244178"/>
              <a:ext cx="411163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9" cstate="print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203" y="2869528"/>
              <a:ext cx="269875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lum brigh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746" y="2572665"/>
              <a:ext cx="420687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10228" y="1170331"/>
            <a:ext cx="7391400" cy="1264459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b="1" dirty="0" smtClean="0"/>
              <a:t>Encompasses seventeen 12-digit HUCs (PC had 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59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7990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Third Step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1628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gathering from off- and online sources</a:t>
            </a:r>
          </a:p>
          <a:p>
            <a:endParaRPr lang="en-US" sz="1300" b="1" dirty="0" smtClean="0"/>
          </a:p>
          <a:p>
            <a:pPr lvl="1"/>
            <a:r>
              <a:rPr lang="en-US" b="1" dirty="0" smtClean="0"/>
              <a:t>IU/SPEA website (1988-2014)</a:t>
            </a:r>
          </a:p>
          <a:p>
            <a:pPr lvl="1"/>
            <a:endParaRPr lang="en-US" sz="1300" b="1" dirty="0" smtClean="0"/>
          </a:p>
          <a:p>
            <a:pPr lvl="1"/>
            <a:r>
              <a:rPr lang="en-US" b="1" dirty="0" smtClean="0"/>
              <a:t>2014 List of Waterbody Impairments</a:t>
            </a:r>
          </a:p>
          <a:p>
            <a:pPr lvl="1"/>
            <a:endParaRPr lang="en-US" sz="1300" b="1" dirty="0" smtClean="0"/>
          </a:p>
          <a:p>
            <a:pPr lvl="1"/>
            <a:r>
              <a:rPr lang="en-US" b="1" dirty="0" smtClean="0"/>
              <a:t>Historic files from IDEM</a:t>
            </a:r>
          </a:p>
          <a:p>
            <a:pPr lvl="2"/>
            <a:r>
              <a:rPr lang="en-US" b="1" dirty="0"/>
              <a:t>Lake </a:t>
            </a:r>
            <a:r>
              <a:rPr lang="en-US" b="1" dirty="0" smtClean="0"/>
              <a:t>sediment </a:t>
            </a:r>
            <a:r>
              <a:rPr lang="en-US" b="1" dirty="0"/>
              <a:t>and fish tissue sampling</a:t>
            </a:r>
          </a:p>
          <a:p>
            <a:pPr lvl="2"/>
            <a:r>
              <a:rPr lang="en-US" b="1" dirty="0" smtClean="0"/>
              <a:t>National Eutrophication Survey (EPA)</a:t>
            </a:r>
          </a:p>
          <a:p>
            <a:pPr lvl="2"/>
            <a:r>
              <a:rPr lang="en-US" b="1" dirty="0" smtClean="0"/>
              <a:t>Pertinent correspondence</a:t>
            </a:r>
            <a:endParaRPr lang="en-US" b="1" dirty="0"/>
          </a:p>
          <a:p>
            <a:pPr lvl="2"/>
            <a:r>
              <a:rPr lang="en-US" b="1" dirty="0" smtClean="0"/>
              <a:t>USGS </a:t>
            </a:r>
            <a:r>
              <a:rPr lang="en-US" b="1" dirty="0"/>
              <a:t>and other reports</a:t>
            </a:r>
          </a:p>
          <a:p>
            <a:pPr lvl="2"/>
            <a:r>
              <a:rPr lang="en-US" b="1" dirty="0" smtClean="0"/>
              <a:t>Volunteer data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45" y="2251039"/>
            <a:ext cx="1194727" cy="16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\\iotnasp01pw.shared.state.in.us\IDEM2\IGC\HOME\CNewhous\My Pictures\Graphics\IDEM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81" y="4191000"/>
            <a:ext cx="1108841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0010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Trophic Information and Designated Use Support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511367"/>
              </p:ext>
            </p:extLst>
          </p:nvPr>
        </p:nvGraphicFramePr>
        <p:xfrm>
          <a:off x="762000" y="1981200"/>
          <a:ext cx="7391400" cy="4267203"/>
        </p:xfrm>
        <a:graphic>
          <a:graphicData uri="http://schemas.openxmlformats.org/drawingml/2006/table">
            <a:tbl>
              <a:tblPr firstRow="1" firstCol="1" bandRow="1"/>
              <a:tblGrid>
                <a:gridCol w="1847850"/>
                <a:gridCol w="1847850"/>
                <a:gridCol w="1847850"/>
                <a:gridCol w="1847850"/>
              </a:tblGrid>
              <a:tr h="39454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375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Water Quality Indicators for Lake Lemon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Indicator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Data Source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Last Updated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Area (Acres)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Trophic Status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Eutrophic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Trophic Trend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Fluctuating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Support for Designated Uses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Recreational 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 Assessed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Fishable 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Impaired: 5B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Aquatic Life 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 Assessed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Number of Impairments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Cause of Impairment(s), If Any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Mercury in Fish Tissue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***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54" marR="74354" marT="74354" marB="74354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2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7228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Crunching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07341"/>
            <a:ext cx="7391400" cy="1264459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b="1" dirty="0" smtClean="0"/>
              <a:t>Comparing individual water </a:t>
            </a:r>
            <a:r>
              <a:rPr lang="en-US" b="1" dirty="0"/>
              <a:t>quality parameters (collected </a:t>
            </a:r>
            <a:r>
              <a:rPr lang="en-US" b="1" dirty="0" smtClean="0"/>
              <a:t>to calculate Indiana </a:t>
            </a:r>
            <a:r>
              <a:rPr lang="en-US" b="1" dirty="0"/>
              <a:t>Trophic State </a:t>
            </a:r>
            <a:r>
              <a:rPr lang="en-US" b="1" dirty="0" smtClean="0"/>
              <a:t>Index scores)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709587" y="3138665"/>
            <a:ext cx="1088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PO4</a:t>
            </a:r>
            <a:endParaRPr lang="en-US" sz="36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1805" y="3146606"/>
            <a:ext cx="1697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Secchi</a:t>
            </a:r>
            <a:endParaRPr lang="en-US" sz="36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1805" y="4724400"/>
            <a:ext cx="2113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Plankton</a:t>
            </a:r>
            <a:endParaRPr lang="en-US" sz="36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1948" y="4704909"/>
            <a:ext cx="896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</a:t>
            </a:r>
            <a:endParaRPr lang="en-US" sz="36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3773" y="3906392"/>
            <a:ext cx="20938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Nitrogen</a:t>
            </a:r>
            <a:endParaRPr lang="en-US" sz="36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0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5181600" cy="685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First, Data Gaps                       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0493" y="1471137"/>
            <a:ext cx="7391400" cy="2414277"/>
            <a:chOff x="800493" y="1600200"/>
            <a:chExt cx="7391400" cy="2414277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93" y="1600200"/>
              <a:ext cx="7391400" cy="2414277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8" name="Rectangle 7"/>
            <p:cNvSpPr/>
            <p:nvPr/>
          </p:nvSpPr>
          <p:spPr>
            <a:xfrm>
              <a:off x="1981200" y="2124173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09087" y="3733014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2438399"/>
              <a:ext cx="381000" cy="15760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66175" y="1752600"/>
              <a:ext cx="304800" cy="2261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10893" y="2133600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63917" y="1752600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03981" y="2807338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8875" y="3217010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8875" y="3505200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98875" y="2514600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5193" y="1981200"/>
              <a:ext cx="381000" cy="311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62606" y="1981200"/>
              <a:ext cx="381000" cy="311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62606" y="3500713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62606" y="3217010"/>
              <a:ext cx="381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50596" y="1974802"/>
              <a:ext cx="326403" cy="311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30059" y="1975029"/>
              <a:ext cx="381000" cy="311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848600" cy="2209800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b="1" dirty="0" err="1" smtClean="0"/>
              <a:t>Epilimnion</a:t>
            </a:r>
            <a:r>
              <a:rPr lang="en-US" b="1" dirty="0" smtClean="0"/>
              <a:t> and </a:t>
            </a:r>
            <a:r>
              <a:rPr lang="en-US" b="1" dirty="0" err="1" smtClean="0"/>
              <a:t>hypolimnion</a:t>
            </a:r>
            <a:r>
              <a:rPr lang="en-US" b="1" dirty="0" smtClean="0"/>
              <a:t> data unwieldy</a:t>
            </a:r>
          </a:p>
          <a:p>
            <a:pPr marL="342900" lvl="1" indent="-342900"/>
            <a:endParaRPr lang="en-US" sz="1200" b="1" dirty="0"/>
          </a:p>
          <a:p>
            <a:pPr marL="342900" lvl="1" indent="-342900"/>
            <a:r>
              <a:rPr lang="en-US" b="1" dirty="0" smtClean="0"/>
              <a:t>Water column averages easier and in keeping with other state lake assessments</a:t>
            </a:r>
          </a:p>
          <a:p>
            <a:pPr marL="342900" lvl="1" indent="-342900"/>
            <a:endParaRPr lang="en-US" sz="1200" b="1" dirty="0" smtClean="0"/>
          </a:p>
          <a:p>
            <a:pPr marL="342900" lvl="1" indent="-342900"/>
            <a:r>
              <a:rPr lang="en-US" b="1" dirty="0" smtClean="0"/>
              <a:t>Historical data consulted for outliers and representativeness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01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77436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Still, CHAOS…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1600200"/>
            <a:ext cx="7877436" cy="4724399"/>
            <a:chOff x="755406" y="1905000"/>
            <a:chExt cx="7877436" cy="411480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251"/>
            <a:stretch/>
          </p:blipFill>
          <p:spPr bwMode="auto">
            <a:xfrm>
              <a:off x="755406" y="1905000"/>
              <a:ext cx="1080146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1"/>
            <a:stretch/>
          </p:blipFill>
          <p:spPr bwMode="auto">
            <a:xfrm>
              <a:off x="1828799" y="1905000"/>
              <a:ext cx="6804043" cy="411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7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2209800"/>
            <a:ext cx="5294426" cy="3883152"/>
            <a:chOff x="3733800" y="3316446"/>
            <a:chExt cx="4532426" cy="2928906"/>
          </a:xfrm>
        </p:grpSpPr>
        <p:pic>
          <p:nvPicPr>
            <p:cNvPr id="3074" name="Picture 2" descr="S:\WSP\OWM\Riverwatch\GRAPHICS-PICTURES\Lauterbach\Small Watershed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03"/>
            <a:stretch/>
          </p:blipFill>
          <p:spPr bwMode="auto">
            <a:xfrm>
              <a:off x="3733800" y="3316446"/>
              <a:ext cx="4532426" cy="281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4952710" y="5294376"/>
              <a:ext cx="1869355" cy="950976"/>
            </a:xfrm>
            <a:custGeom>
              <a:avLst/>
              <a:gdLst>
                <a:gd name="connsiteX0" fmla="*/ 1109762 w 1869355"/>
                <a:gd name="connsiteY0" fmla="*/ 0 h 950976"/>
                <a:gd name="connsiteX1" fmla="*/ 1109762 w 1869355"/>
                <a:gd name="connsiteY1" fmla="*/ 0 h 950976"/>
                <a:gd name="connsiteX2" fmla="*/ 1064042 w 1869355"/>
                <a:gd name="connsiteY2" fmla="*/ 64008 h 950976"/>
                <a:gd name="connsiteX3" fmla="*/ 1009178 w 1869355"/>
                <a:gd name="connsiteY3" fmla="*/ 82296 h 950976"/>
                <a:gd name="connsiteX4" fmla="*/ 981746 w 1869355"/>
                <a:gd name="connsiteY4" fmla="*/ 91440 h 950976"/>
                <a:gd name="connsiteX5" fmla="*/ 954314 w 1869355"/>
                <a:gd name="connsiteY5" fmla="*/ 100584 h 950976"/>
                <a:gd name="connsiteX6" fmla="*/ 853730 w 1869355"/>
                <a:gd name="connsiteY6" fmla="*/ 109728 h 950976"/>
                <a:gd name="connsiteX7" fmla="*/ 789722 w 1869355"/>
                <a:gd name="connsiteY7" fmla="*/ 137160 h 950976"/>
                <a:gd name="connsiteX8" fmla="*/ 734858 w 1869355"/>
                <a:gd name="connsiteY8" fmla="*/ 173736 h 950976"/>
                <a:gd name="connsiteX9" fmla="*/ 707426 w 1869355"/>
                <a:gd name="connsiteY9" fmla="*/ 201168 h 950976"/>
                <a:gd name="connsiteX10" fmla="*/ 661706 w 1869355"/>
                <a:gd name="connsiteY10" fmla="*/ 265176 h 950976"/>
                <a:gd name="connsiteX11" fmla="*/ 606842 w 1869355"/>
                <a:gd name="connsiteY11" fmla="*/ 320040 h 950976"/>
                <a:gd name="connsiteX12" fmla="*/ 579410 w 1869355"/>
                <a:gd name="connsiteY12" fmla="*/ 347472 h 950976"/>
                <a:gd name="connsiteX13" fmla="*/ 551978 w 1869355"/>
                <a:gd name="connsiteY13" fmla="*/ 365760 h 950976"/>
                <a:gd name="connsiteX14" fmla="*/ 533690 w 1869355"/>
                <a:gd name="connsiteY14" fmla="*/ 393192 h 950976"/>
                <a:gd name="connsiteX15" fmla="*/ 506258 w 1869355"/>
                <a:gd name="connsiteY15" fmla="*/ 402336 h 950976"/>
                <a:gd name="connsiteX16" fmla="*/ 433106 w 1869355"/>
                <a:gd name="connsiteY16" fmla="*/ 420624 h 950976"/>
                <a:gd name="connsiteX17" fmla="*/ 369098 w 1869355"/>
                <a:gd name="connsiteY17" fmla="*/ 438912 h 950976"/>
                <a:gd name="connsiteX18" fmla="*/ 295946 w 1869355"/>
                <a:gd name="connsiteY18" fmla="*/ 448056 h 950976"/>
                <a:gd name="connsiteX19" fmla="*/ 222794 w 1869355"/>
                <a:gd name="connsiteY19" fmla="*/ 466344 h 950976"/>
                <a:gd name="connsiteX20" fmla="*/ 195362 w 1869355"/>
                <a:gd name="connsiteY20" fmla="*/ 475488 h 950976"/>
                <a:gd name="connsiteX21" fmla="*/ 140498 w 1869355"/>
                <a:gd name="connsiteY21" fmla="*/ 484632 h 950976"/>
                <a:gd name="connsiteX22" fmla="*/ 21626 w 1869355"/>
                <a:gd name="connsiteY22" fmla="*/ 502920 h 950976"/>
                <a:gd name="connsiteX23" fmla="*/ 3338 w 1869355"/>
                <a:gd name="connsiteY23" fmla="*/ 530352 h 950976"/>
                <a:gd name="connsiteX24" fmla="*/ 30770 w 1869355"/>
                <a:gd name="connsiteY24" fmla="*/ 685800 h 950976"/>
                <a:gd name="connsiteX25" fmla="*/ 58202 w 1869355"/>
                <a:gd name="connsiteY25" fmla="*/ 713232 h 950976"/>
                <a:gd name="connsiteX26" fmla="*/ 67346 w 1869355"/>
                <a:gd name="connsiteY26" fmla="*/ 740664 h 950976"/>
                <a:gd name="connsiteX27" fmla="*/ 131354 w 1869355"/>
                <a:gd name="connsiteY27" fmla="*/ 832104 h 950976"/>
                <a:gd name="connsiteX28" fmla="*/ 149642 w 1869355"/>
                <a:gd name="connsiteY28" fmla="*/ 859536 h 950976"/>
                <a:gd name="connsiteX29" fmla="*/ 177074 w 1869355"/>
                <a:gd name="connsiteY29" fmla="*/ 868680 h 950976"/>
                <a:gd name="connsiteX30" fmla="*/ 250226 w 1869355"/>
                <a:gd name="connsiteY30" fmla="*/ 896112 h 950976"/>
                <a:gd name="connsiteX31" fmla="*/ 277658 w 1869355"/>
                <a:gd name="connsiteY31" fmla="*/ 905256 h 950976"/>
                <a:gd name="connsiteX32" fmla="*/ 323378 w 1869355"/>
                <a:gd name="connsiteY32" fmla="*/ 914400 h 950976"/>
                <a:gd name="connsiteX33" fmla="*/ 378242 w 1869355"/>
                <a:gd name="connsiteY33" fmla="*/ 932688 h 950976"/>
                <a:gd name="connsiteX34" fmla="*/ 442250 w 1869355"/>
                <a:gd name="connsiteY34" fmla="*/ 950976 h 950976"/>
                <a:gd name="connsiteX35" fmla="*/ 533690 w 1869355"/>
                <a:gd name="connsiteY35" fmla="*/ 941832 h 950976"/>
                <a:gd name="connsiteX36" fmla="*/ 561122 w 1869355"/>
                <a:gd name="connsiteY36" fmla="*/ 932688 h 950976"/>
                <a:gd name="connsiteX37" fmla="*/ 716570 w 1869355"/>
                <a:gd name="connsiteY37" fmla="*/ 923544 h 950976"/>
                <a:gd name="connsiteX38" fmla="*/ 1548674 w 1869355"/>
                <a:gd name="connsiteY38" fmla="*/ 941832 h 950976"/>
                <a:gd name="connsiteX39" fmla="*/ 1722410 w 1869355"/>
                <a:gd name="connsiteY39" fmla="*/ 932688 h 950976"/>
                <a:gd name="connsiteX40" fmla="*/ 1777274 w 1869355"/>
                <a:gd name="connsiteY40" fmla="*/ 923544 h 950976"/>
                <a:gd name="connsiteX41" fmla="*/ 1832138 w 1869355"/>
                <a:gd name="connsiteY41" fmla="*/ 905256 h 950976"/>
                <a:gd name="connsiteX42" fmla="*/ 1859570 w 1869355"/>
                <a:gd name="connsiteY42" fmla="*/ 877824 h 950976"/>
                <a:gd name="connsiteX43" fmla="*/ 1859570 w 1869355"/>
                <a:gd name="connsiteY43" fmla="*/ 777240 h 950976"/>
                <a:gd name="connsiteX44" fmla="*/ 1841282 w 1869355"/>
                <a:gd name="connsiteY44" fmla="*/ 740664 h 950976"/>
                <a:gd name="connsiteX45" fmla="*/ 1832138 w 1869355"/>
                <a:gd name="connsiteY45" fmla="*/ 713232 h 950976"/>
                <a:gd name="connsiteX46" fmla="*/ 1795562 w 1869355"/>
                <a:gd name="connsiteY46" fmla="*/ 658368 h 950976"/>
                <a:gd name="connsiteX47" fmla="*/ 1731554 w 1869355"/>
                <a:gd name="connsiteY47" fmla="*/ 594360 h 950976"/>
                <a:gd name="connsiteX48" fmla="*/ 1667546 w 1869355"/>
                <a:gd name="connsiteY48" fmla="*/ 576072 h 950976"/>
                <a:gd name="connsiteX49" fmla="*/ 1640114 w 1869355"/>
                <a:gd name="connsiteY49" fmla="*/ 557784 h 950976"/>
                <a:gd name="connsiteX50" fmla="*/ 1612682 w 1869355"/>
                <a:gd name="connsiteY50" fmla="*/ 548640 h 950976"/>
                <a:gd name="connsiteX51" fmla="*/ 1512098 w 1869355"/>
                <a:gd name="connsiteY51" fmla="*/ 530352 h 950976"/>
                <a:gd name="connsiteX52" fmla="*/ 1429802 w 1869355"/>
                <a:gd name="connsiteY52" fmla="*/ 502920 h 950976"/>
                <a:gd name="connsiteX53" fmla="*/ 1402370 w 1869355"/>
                <a:gd name="connsiteY53" fmla="*/ 493776 h 950976"/>
                <a:gd name="connsiteX54" fmla="*/ 1365794 w 1869355"/>
                <a:gd name="connsiteY54" fmla="*/ 466344 h 950976"/>
                <a:gd name="connsiteX55" fmla="*/ 1338362 w 1869355"/>
                <a:gd name="connsiteY55" fmla="*/ 283464 h 950976"/>
                <a:gd name="connsiteX56" fmla="*/ 1310930 w 1869355"/>
                <a:gd name="connsiteY56" fmla="*/ 228600 h 950976"/>
                <a:gd name="connsiteX57" fmla="*/ 1292642 w 1869355"/>
                <a:gd name="connsiteY57" fmla="*/ 173736 h 950976"/>
                <a:gd name="connsiteX58" fmla="*/ 1283498 w 1869355"/>
                <a:gd name="connsiteY58" fmla="*/ 146304 h 950976"/>
                <a:gd name="connsiteX59" fmla="*/ 1265210 w 1869355"/>
                <a:gd name="connsiteY59" fmla="*/ 128016 h 950976"/>
                <a:gd name="connsiteX60" fmla="*/ 862874 w 1869355"/>
                <a:gd name="connsiteY60" fmla="*/ 82296 h 95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69355" h="950976">
                  <a:moveTo>
                    <a:pt x="1109762" y="0"/>
                  </a:moveTo>
                  <a:lnTo>
                    <a:pt x="1109762" y="0"/>
                  </a:lnTo>
                  <a:cubicBezTo>
                    <a:pt x="1094522" y="21336"/>
                    <a:pt x="1084335" y="47405"/>
                    <a:pt x="1064042" y="64008"/>
                  </a:cubicBezTo>
                  <a:cubicBezTo>
                    <a:pt x="1049122" y="76215"/>
                    <a:pt x="1027466" y="76200"/>
                    <a:pt x="1009178" y="82296"/>
                  </a:cubicBezTo>
                  <a:lnTo>
                    <a:pt x="981746" y="91440"/>
                  </a:lnTo>
                  <a:cubicBezTo>
                    <a:pt x="972602" y="94488"/>
                    <a:pt x="963913" y="99711"/>
                    <a:pt x="954314" y="100584"/>
                  </a:cubicBezTo>
                  <a:lnTo>
                    <a:pt x="853730" y="109728"/>
                  </a:lnTo>
                  <a:cubicBezTo>
                    <a:pt x="825351" y="119188"/>
                    <a:pt x="817970" y="120211"/>
                    <a:pt x="789722" y="137160"/>
                  </a:cubicBezTo>
                  <a:cubicBezTo>
                    <a:pt x="770875" y="148468"/>
                    <a:pt x="750400" y="158194"/>
                    <a:pt x="734858" y="173736"/>
                  </a:cubicBezTo>
                  <a:cubicBezTo>
                    <a:pt x="725714" y="182880"/>
                    <a:pt x="715705" y="191234"/>
                    <a:pt x="707426" y="201168"/>
                  </a:cubicBezTo>
                  <a:cubicBezTo>
                    <a:pt x="651772" y="267952"/>
                    <a:pt x="735826" y="182821"/>
                    <a:pt x="661706" y="265176"/>
                  </a:cubicBezTo>
                  <a:cubicBezTo>
                    <a:pt x="644404" y="284400"/>
                    <a:pt x="625130" y="301752"/>
                    <a:pt x="606842" y="320040"/>
                  </a:cubicBezTo>
                  <a:cubicBezTo>
                    <a:pt x="597698" y="329184"/>
                    <a:pt x="590170" y="340299"/>
                    <a:pt x="579410" y="347472"/>
                  </a:cubicBezTo>
                  <a:lnTo>
                    <a:pt x="551978" y="365760"/>
                  </a:lnTo>
                  <a:cubicBezTo>
                    <a:pt x="545882" y="374904"/>
                    <a:pt x="542272" y="386327"/>
                    <a:pt x="533690" y="393192"/>
                  </a:cubicBezTo>
                  <a:cubicBezTo>
                    <a:pt x="526164" y="399213"/>
                    <a:pt x="515557" y="399800"/>
                    <a:pt x="506258" y="402336"/>
                  </a:cubicBezTo>
                  <a:cubicBezTo>
                    <a:pt x="482009" y="408949"/>
                    <a:pt x="456951" y="412676"/>
                    <a:pt x="433106" y="420624"/>
                  </a:cubicBezTo>
                  <a:cubicBezTo>
                    <a:pt x="411364" y="427871"/>
                    <a:pt x="392061" y="435085"/>
                    <a:pt x="369098" y="438912"/>
                  </a:cubicBezTo>
                  <a:cubicBezTo>
                    <a:pt x="344859" y="442952"/>
                    <a:pt x="320099" y="443527"/>
                    <a:pt x="295946" y="448056"/>
                  </a:cubicBezTo>
                  <a:cubicBezTo>
                    <a:pt x="271242" y="452688"/>
                    <a:pt x="246639" y="458396"/>
                    <a:pt x="222794" y="466344"/>
                  </a:cubicBezTo>
                  <a:cubicBezTo>
                    <a:pt x="213650" y="469392"/>
                    <a:pt x="204771" y="473397"/>
                    <a:pt x="195362" y="475488"/>
                  </a:cubicBezTo>
                  <a:cubicBezTo>
                    <a:pt x="177263" y="479510"/>
                    <a:pt x="158678" y="480996"/>
                    <a:pt x="140498" y="484632"/>
                  </a:cubicBezTo>
                  <a:cubicBezTo>
                    <a:pt x="41509" y="504430"/>
                    <a:pt x="194678" y="483692"/>
                    <a:pt x="21626" y="502920"/>
                  </a:cubicBezTo>
                  <a:cubicBezTo>
                    <a:pt x="15530" y="512064"/>
                    <a:pt x="3983" y="519381"/>
                    <a:pt x="3338" y="530352"/>
                  </a:cubicBezTo>
                  <a:cubicBezTo>
                    <a:pt x="-947" y="603204"/>
                    <a:pt x="-7598" y="639759"/>
                    <a:pt x="30770" y="685800"/>
                  </a:cubicBezTo>
                  <a:cubicBezTo>
                    <a:pt x="39049" y="695734"/>
                    <a:pt x="49058" y="704088"/>
                    <a:pt x="58202" y="713232"/>
                  </a:cubicBezTo>
                  <a:cubicBezTo>
                    <a:pt x="61250" y="722376"/>
                    <a:pt x="62665" y="732238"/>
                    <a:pt x="67346" y="740664"/>
                  </a:cubicBezTo>
                  <a:cubicBezTo>
                    <a:pt x="88367" y="778502"/>
                    <a:pt x="107381" y="798542"/>
                    <a:pt x="131354" y="832104"/>
                  </a:cubicBezTo>
                  <a:cubicBezTo>
                    <a:pt x="137742" y="841047"/>
                    <a:pt x="141060" y="852671"/>
                    <a:pt x="149642" y="859536"/>
                  </a:cubicBezTo>
                  <a:cubicBezTo>
                    <a:pt x="157168" y="865557"/>
                    <a:pt x="168215" y="864883"/>
                    <a:pt x="177074" y="868680"/>
                  </a:cubicBezTo>
                  <a:cubicBezTo>
                    <a:pt x="262303" y="905207"/>
                    <a:pt x="165934" y="872028"/>
                    <a:pt x="250226" y="896112"/>
                  </a:cubicBezTo>
                  <a:cubicBezTo>
                    <a:pt x="259494" y="898760"/>
                    <a:pt x="268307" y="902918"/>
                    <a:pt x="277658" y="905256"/>
                  </a:cubicBezTo>
                  <a:cubicBezTo>
                    <a:pt x="292736" y="909025"/>
                    <a:pt x="308384" y="910311"/>
                    <a:pt x="323378" y="914400"/>
                  </a:cubicBezTo>
                  <a:cubicBezTo>
                    <a:pt x="341976" y="919472"/>
                    <a:pt x="359540" y="928013"/>
                    <a:pt x="378242" y="932688"/>
                  </a:cubicBezTo>
                  <a:cubicBezTo>
                    <a:pt x="424169" y="944170"/>
                    <a:pt x="402896" y="937858"/>
                    <a:pt x="442250" y="950976"/>
                  </a:cubicBezTo>
                  <a:cubicBezTo>
                    <a:pt x="472730" y="947928"/>
                    <a:pt x="503414" y="946490"/>
                    <a:pt x="533690" y="941832"/>
                  </a:cubicBezTo>
                  <a:cubicBezTo>
                    <a:pt x="543217" y="940366"/>
                    <a:pt x="551531" y="933647"/>
                    <a:pt x="561122" y="932688"/>
                  </a:cubicBezTo>
                  <a:cubicBezTo>
                    <a:pt x="612770" y="927523"/>
                    <a:pt x="664754" y="926592"/>
                    <a:pt x="716570" y="923544"/>
                  </a:cubicBezTo>
                  <a:lnTo>
                    <a:pt x="1548674" y="941832"/>
                  </a:lnTo>
                  <a:cubicBezTo>
                    <a:pt x="1606666" y="941832"/>
                    <a:pt x="1664498" y="935736"/>
                    <a:pt x="1722410" y="932688"/>
                  </a:cubicBezTo>
                  <a:cubicBezTo>
                    <a:pt x="1740698" y="929640"/>
                    <a:pt x="1759287" y="928041"/>
                    <a:pt x="1777274" y="923544"/>
                  </a:cubicBezTo>
                  <a:cubicBezTo>
                    <a:pt x="1795976" y="918869"/>
                    <a:pt x="1832138" y="905256"/>
                    <a:pt x="1832138" y="905256"/>
                  </a:cubicBezTo>
                  <a:cubicBezTo>
                    <a:pt x="1841282" y="896112"/>
                    <a:pt x="1852397" y="888584"/>
                    <a:pt x="1859570" y="877824"/>
                  </a:cubicBezTo>
                  <a:cubicBezTo>
                    <a:pt x="1878149" y="849956"/>
                    <a:pt x="1865668" y="801632"/>
                    <a:pt x="1859570" y="777240"/>
                  </a:cubicBezTo>
                  <a:cubicBezTo>
                    <a:pt x="1856264" y="764016"/>
                    <a:pt x="1846652" y="753193"/>
                    <a:pt x="1841282" y="740664"/>
                  </a:cubicBezTo>
                  <a:cubicBezTo>
                    <a:pt x="1837485" y="731805"/>
                    <a:pt x="1836819" y="721658"/>
                    <a:pt x="1832138" y="713232"/>
                  </a:cubicBezTo>
                  <a:cubicBezTo>
                    <a:pt x="1821464" y="694019"/>
                    <a:pt x="1807754" y="676656"/>
                    <a:pt x="1795562" y="658368"/>
                  </a:cubicBezTo>
                  <a:cubicBezTo>
                    <a:pt x="1772563" y="623870"/>
                    <a:pt x="1774995" y="621511"/>
                    <a:pt x="1731554" y="594360"/>
                  </a:cubicBezTo>
                  <a:cubicBezTo>
                    <a:pt x="1722809" y="588894"/>
                    <a:pt x="1673564" y="577576"/>
                    <a:pt x="1667546" y="576072"/>
                  </a:cubicBezTo>
                  <a:cubicBezTo>
                    <a:pt x="1658402" y="569976"/>
                    <a:pt x="1649944" y="562699"/>
                    <a:pt x="1640114" y="557784"/>
                  </a:cubicBezTo>
                  <a:cubicBezTo>
                    <a:pt x="1631493" y="553473"/>
                    <a:pt x="1621950" y="551288"/>
                    <a:pt x="1612682" y="548640"/>
                  </a:cubicBezTo>
                  <a:cubicBezTo>
                    <a:pt x="1569568" y="536322"/>
                    <a:pt x="1563900" y="537752"/>
                    <a:pt x="1512098" y="530352"/>
                  </a:cubicBezTo>
                  <a:lnTo>
                    <a:pt x="1429802" y="502920"/>
                  </a:lnTo>
                  <a:lnTo>
                    <a:pt x="1402370" y="493776"/>
                  </a:lnTo>
                  <a:cubicBezTo>
                    <a:pt x="1390178" y="484632"/>
                    <a:pt x="1376570" y="477120"/>
                    <a:pt x="1365794" y="466344"/>
                  </a:cubicBezTo>
                  <a:cubicBezTo>
                    <a:pt x="1319717" y="420267"/>
                    <a:pt x="1343412" y="333961"/>
                    <a:pt x="1338362" y="283464"/>
                  </a:cubicBezTo>
                  <a:cubicBezTo>
                    <a:pt x="1335135" y="251192"/>
                    <a:pt x="1323856" y="257683"/>
                    <a:pt x="1310930" y="228600"/>
                  </a:cubicBezTo>
                  <a:cubicBezTo>
                    <a:pt x="1303101" y="210984"/>
                    <a:pt x="1298738" y="192024"/>
                    <a:pt x="1292642" y="173736"/>
                  </a:cubicBezTo>
                  <a:cubicBezTo>
                    <a:pt x="1289594" y="164592"/>
                    <a:pt x="1290314" y="153120"/>
                    <a:pt x="1283498" y="146304"/>
                  </a:cubicBezTo>
                  <a:lnTo>
                    <a:pt x="1265210" y="128016"/>
                  </a:lnTo>
                  <a:lnTo>
                    <a:pt x="862874" y="82296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7228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Waterbody to Watershed Ratio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705600" cy="3508977"/>
          </a:xfrm>
        </p:spPr>
        <p:txBody>
          <a:bodyPr>
            <a:normAutofit/>
          </a:bodyPr>
          <a:lstStyle/>
          <a:p>
            <a:pPr marL="468630" lvl="1" indent="-342900"/>
            <a:r>
              <a:rPr lang="en-US" sz="2400" b="1" dirty="0" smtClean="0"/>
              <a:t>Area </a:t>
            </a:r>
            <a:r>
              <a:rPr lang="en-US" sz="2400" b="1" dirty="0"/>
              <a:t>: Area</a:t>
            </a:r>
          </a:p>
          <a:p>
            <a:pPr marL="468630" lvl="1" indent="-342900"/>
            <a:r>
              <a:rPr lang="en-US" sz="2400" b="1" dirty="0"/>
              <a:t>Volume : Area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248399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Adapted from Hoosier Riverwatch image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3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Reservoir Area : Watershed Area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>
            <a:normAutofit/>
          </a:bodyPr>
          <a:lstStyle/>
          <a:p>
            <a:pPr marL="457200" lvl="1" indent="-342900"/>
            <a:r>
              <a:rPr lang="en-US" b="1" dirty="0" smtClean="0"/>
              <a:t>Resulted in multiple groups</a:t>
            </a:r>
            <a:endParaRPr lang="en-US" b="1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65615"/>
              </p:ext>
            </p:extLst>
          </p:nvPr>
        </p:nvGraphicFramePr>
        <p:xfrm>
          <a:off x="914400" y="1828800"/>
          <a:ext cx="7315200" cy="438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4" imgW="6111321" imgH="3665192" progId="Excel.Sheet.12">
                  <p:embed/>
                </p:oleObj>
              </mc:Choice>
              <mc:Fallback>
                <p:oleObj name="Worksheet" r:id="rId4" imgW="6111321" imgH="36651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7315200" cy="438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2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48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Res. Volume :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W’shed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Area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</p:spPr>
        <p:txBody>
          <a:bodyPr>
            <a:normAutofit/>
          </a:bodyPr>
          <a:lstStyle/>
          <a:p>
            <a:pPr marL="457200" lvl="1" indent="-342900"/>
            <a:r>
              <a:rPr lang="en-US" b="1" dirty="0"/>
              <a:t>Fell </a:t>
            </a:r>
            <a:r>
              <a:rPr lang="en-US" b="1" dirty="0" smtClean="0"/>
              <a:t>nicely into three (3) groups (#2 &gt;&gt; Mounds group)</a:t>
            </a:r>
            <a:endParaRPr lang="en-US" b="1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24705"/>
              </p:ext>
            </p:extLst>
          </p:nvPr>
        </p:nvGraphicFramePr>
        <p:xfrm>
          <a:off x="685800" y="1905000"/>
          <a:ext cx="7573521" cy="446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Worksheet" r:id="rId4" imgW="6263667" imgH="3695669" progId="Excel.Sheet.12">
                  <p:embed/>
                </p:oleObj>
              </mc:Choice>
              <mc:Fallback>
                <p:oleObj name="Worksheet" r:id="rId4" imgW="6263667" imgH="3695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905000"/>
                        <a:ext cx="7573521" cy="446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4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7228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Discovery Steps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4676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List of Impoundments/Reservoirs in Indiana</a:t>
            </a:r>
          </a:p>
          <a:p>
            <a:endParaRPr lang="en-US" b="1" dirty="0" smtClean="0"/>
          </a:p>
          <a:p>
            <a:r>
              <a:rPr lang="en-US" b="1" dirty="0" smtClean="0"/>
              <a:t>Mapping of Impoundments and their Watersheds</a:t>
            </a:r>
          </a:p>
          <a:p>
            <a:endParaRPr lang="en-US" b="1" dirty="0" smtClean="0"/>
          </a:p>
          <a:p>
            <a:r>
              <a:rPr lang="en-US" b="1" dirty="0" smtClean="0"/>
              <a:t>Data Gathering from On- and Off-line </a:t>
            </a:r>
            <a:r>
              <a:rPr lang="en-US" b="1" dirty="0"/>
              <a:t>S</a:t>
            </a:r>
            <a:r>
              <a:rPr lang="en-US" b="1" dirty="0" smtClean="0"/>
              <a:t>ources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45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1641"/>
            <a:ext cx="7648687" cy="643359"/>
          </a:xfrm>
        </p:spPr>
        <p:txBody>
          <a:bodyPr>
            <a:normAutofit fontScale="92500" lnSpcReduction="10000"/>
          </a:bodyPr>
          <a:lstStyle/>
          <a:p>
            <a:pPr marL="457200" lvl="1" indent="-342900"/>
            <a:r>
              <a:rPr lang="en-US" b="1" dirty="0" smtClean="0"/>
              <a:t>Cursory graphing to see which data appeared to be closely related…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99641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Pulling it All Together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5854"/>
            <a:ext cx="7010400" cy="42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1641"/>
            <a:ext cx="7648687" cy="643359"/>
          </a:xfrm>
        </p:spPr>
        <p:txBody>
          <a:bodyPr>
            <a:normAutofit/>
          </a:bodyPr>
          <a:lstStyle/>
          <a:p>
            <a:pPr marL="457200" lvl="1" indent="-342900"/>
            <a:r>
              <a:rPr lang="en-US" b="1" dirty="0" smtClean="0"/>
              <a:t>…or not so closely related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99641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Pulling it All Together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199"/>
            <a:ext cx="6934200" cy="416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1641"/>
            <a:ext cx="7648687" cy="643359"/>
          </a:xfrm>
        </p:spPr>
        <p:txBody>
          <a:bodyPr>
            <a:normAutofit/>
          </a:bodyPr>
          <a:lstStyle/>
          <a:p>
            <a:pPr marL="457200" lvl="1" indent="-342900"/>
            <a:r>
              <a:rPr lang="en-US" b="1" dirty="0"/>
              <a:t>Compared average values </a:t>
            </a:r>
            <a:r>
              <a:rPr lang="en-US" b="1" dirty="0" smtClean="0"/>
              <a:t>by parameter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99641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Pulling it All Together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337604"/>
              </p:ext>
            </p:extLst>
          </p:nvPr>
        </p:nvGraphicFramePr>
        <p:xfrm>
          <a:off x="762000" y="1828800"/>
          <a:ext cx="762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0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7648687" cy="1143000"/>
          </a:xfrm>
        </p:spPr>
        <p:txBody>
          <a:bodyPr>
            <a:normAutofit/>
          </a:bodyPr>
          <a:lstStyle/>
          <a:p>
            <a:pPr marL="457200" lvl="1" indent="-342900"/>
            <a:r>
              <a:rPr lang="en-US" b="1" dirty="0" smtClean="0"/>
              <a:t>Brookville appears as outlier here, due to lake not being stratified.  Apparently lower gate was open causing mixed water column throughout.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581358"/>
              </p:ext>
            </p:extLst>
          </p:nvPr>
        </p:nvGraphicFramePr>
        <p:xfrm>
          <a:off x="685800" y="4572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8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172799"/>
              </p:ext>
            </p:extLst>
          </p:nvPr>
        </p:nvGraphicFramePr>
        <p:xfrm>
          <a:off x="457200" y="342900"/>
          <a:ext cx="8229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7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995886"/>
              </p:ext>
            </p:extLst>
          </p:nvPr>
        </p:nvGraphicFramePr>
        <p:xfrm>
          <a:off x="457200" y="457200"/>
          <a:ext cx="8229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0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217950"/>
              </p:ext>
            </p:extLst>
          </p:nvPr>
        </p:nvGraphicFramePr>
        <p:xfrm>
          <a:off x="533400" y="381000"/>
          <a:ext cx="8229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5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495300" y="342900"/>
          <a:ext cx="8153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2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1641"/>
            <a:ext cx="7648687" cy="1219200"/>
          </a:xfrm>
        </p:spPr>
        <p:txBody>
          <a:bodyPr>
            <a:normAutofit/>
          </a:bodyPr>
          <a:lstStyle/>
          <a:p>
            <a:pPr marL="457200" lvl="1" indent="-342900"/>
            <a:r>
              <a:rPr lang="en-US" b="1" dirty="0" smtClean="0"/>
              <a:t>Determined which parameters showed significant difference between three groups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99641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Pulling it All Together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26242"/>
              </p:ext>
            </p:extLst>
          </p:nvPr>
        </p:nvGraphicFramePr>
        <p:xfrm>
          <a:off x="838200" y="20574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5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33" y="1261641"/>
            <a:ext cx="7648687" cy="609600"/>
          </a:xfrm>
        </p:spPr>
        <p:txBody>
          <a:bodyPr>
            <a:normAutofit/>
          </a:bodyPr>
          <a:lstStyle/>
          <a:p>
            <a:pPr marL="457200" lvl="1" indent="-342900"/>
            <a:r>
              <a:rPr lang="en-US" b="1" dirty="0" smtClean="0"/>
              <a:t>Determined which ones correlated to water quality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99641"/>
            <a:ext cx="7024744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Pulling it All Together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57801"/>
              </p:ext>
            </p:extLst>
          </p:nvPr>
        </p:nvGraphicFramePr>
        <p:xfrm>
          <a:off x="685800" y="1905000"/>
          <a:ext cx="769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4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Step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91400" cy="4343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List of Impoundments/Reservoirs in Indiana</a:t>
            </a:r>
          </a:p>
          <a:p>
            <a:endParaRPr lang="en-US" sz="1200" b="1" dirty="0" smtClean="0"/>
          </a:p>
          <a:p>
            <a:pPr lvl="1"/>
            <a:r>
              <a:rPr lang="en-US" b="1" dirty="0" smtClean="0"/>
              <a:t>Over 600 lakes/reservoirs  in state</a:t>
            </a:r>
          </a:p>
          <a:p>
            <a:pPr lvl="1"/>
            <a:endParaRPr lang="en-US" sz="1300" b="1" dirty="0" smtClean="0"/>
          </a:p>
          <a:p>
            <a:pPr lvl="1"/>
            <a:r>
              <a:rPr lang="en-US" b="1" dirty="0" smtClean="0"/>
              <a:t>Easily 150+ impoundments</a:t>
            </a:r>
          </a:p>
          <a:p>
            <a:pPr lvl="2"/>
            <a:r>
              <a:rPr lang="en-US" b="1" dirty="0" smtClean="0"/>
              <a:t>21 major river impoundments</a:t>
            </a:r>
          </a:p>
          <a:p>
            <a:pPr lvl="2"/>
            <a:r>
              <a:rPr lang="en-US" b="1" dirty="0" smtClean="0"/>
              <a:t>16 large water supply impoundments </a:t>
            </a:r>
            <a:endParaRPr lang="en-US" b="1" dirty="0"/>
          </a:p>
          <a:p>
            <a:pPr lvl="2"/>
            <a:r>
              <a:rPr lang="en-US" b="1" dirty="0" smtClean="0"/>
              <a:t>35 local/state/federally owned</a:t>
            </a:r>
          </a:p>
          <a:p>
            <a:pPr lvl="2"/>
            <a:r>
              <a:rPr lang="en-US" b="1" dirty="0" smtClean="0"/>
              <a:t>11 other working impoundments</a:t>
            </a:r>
          </a:p>
          <a:p>
            <a:pPr lvl="2"/>
            <a:r>
              <a:rPr lang="en-US" b="1" dirty="0" smtClean="0"/>
              <a:t>75+ privately owned impoundments</a:t>
            </a:r>
          </a:p>
          <a:p>
            <a:pPr lvl="2"/>
            <a:endParaRPr lang="en-US" sz="1300" b="1" dirty="0" smtClean="0"/>
          </a:p>
          <a:p>
            <a:pPr lvl="1"/>
            <a:r>
              <a:rPr lang="en-US" b="1" dirty="0" smtClean="0"/>
              <a:t>Narrowed list to most similar waterbodies </a:t>
            </a: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0200" y="3121307"/>
            <a:ext cx="990600" cy="3048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400800" y="3466618"/>
            <a:ext cx="990600" cy="3048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353353"/>
              </p:ext>
            </p:extLst>
          </p:nvPr>
        </p:nvGraphicFramePr>
        <p:xfrm>
          <a:off x="533400" y="457200"/>
          <a:ext cx="4495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285811" y="3048000"/>
            <a:ext cx="5248589" cy="3276600"/>
            <a:chOff x="3285811" y="3048000"/>
            <a:chExt cx="5248589" cy="32766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1125965"/>
                </p:ext>
              </p:extLst>
            </p:nvPr>
          </p:nvGraphicFramePr>
          <p:xfrm>
            <a:off x="3429000" y="3048000"/>
            <a:ext cx="5105400" cy="327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6146" name="Chart 8" descr="image01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4" t="28201" r="87823" b="5286"/>
            <a:stretch/>
          </p:blipFill>
          <p:spPr bwMode="auto">
            <a:xfrm>
              <a:off x="3285811" y="4114801"/>
              <a:ext cx="379326" cy="199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11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888429"/>
              </p:ext>
            </p:extLst>
          </p:nvPr>
        </p:nvGraphicFramePr>
        <p:xfrm>
          <a:off x="609600" y="533400"/>
          <a:ext cx="7848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6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891540"/>
              </p:ext>
            </p:extLst>
          </p:nvPr>
        </p:nvGraphicFramePr>
        <p:xfrm>
          <a:off x="609600" y="533400"/>
          <a:ext cx="7848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7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Lessons Learned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Working with water data as a whole</a:t>
            </a:r>
          </a:p>
          <a:p>
            <a:endParaRPr lang="en-US" sz="1200" b="1" dirty="0" smtClean="0"/>
          </a:p>
          <a:p>
            <a:r>
              <a:rPr lang="en-US" b="1" dirty="0" smtClean="0"/>
              <a:t>There is a lot of data available, but it is scattered and not all is available online</a:t>
            </a:r>
          </a:p>
          <a:p>
            <a:endParaRPr lang="en-US" sz="1200" b="1" dirty="0"/>
          </a:p>
          <a:p>
            <a:r>
              <a:rPr lang="en-US" b="1" dirty="0" smtClean="0"/>
              <a:t>Improvements in lake </a:t>
            </a:r>
            <a:r>
              <a:rPr lang="en-US" b="1" dirty="0"/>
              <a:t>t</a:t>
            </a:r>
            <a:r>
              <a:rPr lang="en-US" b="1" dirty="0" smtClean="0"/>
              <a:t>rophic </a:t>
            </a:r>
            <a:r>
              <a:rPr lang="en-US" b="1" dirty="0"/>
              <a:t>s</a:t>
            </a:r>
            <a:r>
              <a:rPr lang="en-US" b="1" dirty="0" smtClean="0"/>
              <a:t>cores following Indiana’s ban on phosphates have maintained themselves</a:t>
            </a:r>
          </a:p>
          <a:p>
            <a:endParaRPr lang="en-US" sz="1200" b="1" dirty="0" smtClean="0"/>
          </a:p>
          <a:p>
            <a:r>
              <a:rPr lang="en-US" b="1" dirty="0" smtClean="0"/>
              <a:t>Drawing water from different lake depths effects DO and stratification</a:t>
            </a:r>
          </a:p>
          <a:p>
            <a:endParaRPr lang="en-US" sz="1200" b="1" dirty="0"/>
          </a:p>
          <a:p>
            <a:r>
              <a:rPr lang="en-US" b="1" dirty="0"/>
              <a:t>W</a:t>
            </a:r>
            <a:r>
              <a:rPr lang="en-US" b="1" dirty="0" smtClean="0"/>
              <a:t>atershed </a:t>
            </a:r>
            <a:r>
              <a:rPr lang="en-US" b="1" dirty="0"/>
              <a:t>size : waterbody volume ratio’s effect on water quality was supported by Indiana’s reservoir data despite the significant differences in land use and topography across Indiana’s reservoirs </a:t>
            </a:r>
          </a:p>
          <a:p>
            <a:endParaRPr lang="en-US" sz="1200" b="1" dirty="0"/>
          </a:p>
          <a:p>
            <a:endParaRPr lang="en-US" b="1" dirty="0" smtClean="0"/>
          </a:p>
          <a:p>
            <a:endParaRPr lang="en-US" sz="12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37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Importance of erosion control</a:t>
            </a:r>
          </a:p>
          <a:p>
            <a:pPr marL="68580" indent="0">
              <a:buNone/>
            </a:pPr>
            <a:endParaRPr lang="en-US" sz="1200" b="1" dirty="0"/>
          </a:p>
          <a:p>
            <a:r>
              <a:rPr lang="en-US" b="1" dirty="0" smtClean="0"/>
              <a:t>Need for nutrient</a:t>
            </a:r>
          </a:p>
          <a:p>
            <a:endParaRPr lang="en-US" sz="1200" b="1" dirty="0"/>
          </a:p>
          <a:p>
            <a:r>
              <a:rPr lang="en-US" b="1" dirty="0"/>
              <a:t>Sewers </a:t>
            </a:r>
            <a:r>
              <a:rPr lang="en-US" b="1" dirty="0" smtClean="0"/>
              <a:t>are better than septic tanks</a:t>
            </a:r>
          </a:p>
          <a:p>
            <a:endParaRPr lang="en-US" sz="1200" b="1" dirty="0"/>
          </a:p>
          <a:p>
            <a:r>
              <a:rPr lang="en-US" b="1" dirty="0" smtClean="0"/>
              <a:t>Use of various forms of technology (hard and soft)</a:t>
            </a:r>
          </a:p>
          <a:p>
            <a:endParaRPr lang="en-US" sz="1200" b="1" dirty="0"/>
          </a:p>
          <a:p>
            <a:r>
              <a:rPr lang="en-US" b="1" dirty="0" smtClean="0"/>
              <a:t>Murphy says “the greater your need for particular software package is, the more likely it will be taken offline for maintenance or upgrades”</a:t>
            </a:r>
          </a:p>
          <a:p>
            <a:endParaRPr lang="en-US" sz="1200" b="1" dirty="0"/>
          </a:p>
          <a:p>
            <a:r>
              <a:rPr lang="en-US" b="1" dirty="0" smtClean="0"/>
              <a:t>Working as a team!!!</a:t>
            </a:r>
          </a:p>
          <a:p>
            <a:endParaRPr lang="en-US" sz="1200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Lessons Learned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Next?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800600"/>
          </a:xfrm>
        </p:spPr>
        <p:txBody>
          <a:bodyPr/>
          <a:lstStyle/>
          <a:p>
            <a:r>
              <a:rPr lang="en-US" b="1" dirty="0" smtClean="0"/>
              <a:t>Comparing additional impoundments which have similar size ratios to see if they respond the same</a:t>
            </a:r>
          </a:p>
          <a:p>
            <a:endParaRPr lang="en-US" sz="1200" b="1" dirty="0"/>
          </a:p>
          <a:p>
            <a:r>
              <a:rPr lang="en-US" b="1" dirty="0" smtClean="0"/>
              <a:t>More complete assessment of land use types and impervious surfaces (running various models)</a:t>
            </a:r>
          </a:p>
          <a:p>
            <a:endParaRPr lang="en-US" sz="1200" b="1" dirty="0"/>
          </a:p>
          <a:p>
            <a:r>
              <a:rPr lang="en-US" b="1" dirty="0" smtClean="0"/>
              <a:t>Running better statistics on groups and parameters to verify significant differences </a:t>
            </a:r>
          </a:p>
          <a:p>
            <a:endParaRPr lang="en-US" sz="1200" b="1" dirty="0"/>
          </a:p>
          <a:p>
            <a:r>
              <a:rPr lang="en-US" b="1" dirty="0" smtClean="0"/>
              <a:t>Further data analysis to determine anomalies vs. general variability</a:t>
            </a:r>
          </a:p>
          <a:p>
            <a:endParaRPr lang="en-US" sz="1200" b="1" dirty="0"/>
          </a:p>
          <a:p>
            <a:r>
              <a:rPr lang="en-US" b="1" dirty="0"/>
              <a:t>Create </a:t>
            </a:r>
            <a:r>
              <a:rPr lang="en-US" b="1" dirty="0" smtClean="0"/>
              <a:t>online guidance </a:t>
            </a:r>
            <a:r>
              <a:rPr lang="en-US" b="1" dirty="0"/>
              <a:t>document for public use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28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772400" cy="53323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4724400"/>
            <a:ext cx="7024744" cy="1143000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Thank You!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7990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Basic Literature Search (online)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0106" y="1447800"/>
            <a:ext cx="4577694" cy="4549815"/>
            <a:chOff x="533400" y="1371601"/>
            <a:chExt cx="6324600" cy="4191000"/>
          </a:xfrm>
        </p:grpSpPr>
        <p:sp>
          <p:nvSpPr>
            <p:cNvPr id="5" name="Vertical Scroll 4"/>
            <p:cNvSpPr/>
            <p:nvPr/>
          </p:nvSpPr>
          <p:spPr>
            <a:xfrm>
              <a:off x="533400" y="1371601"/>
              <a:ext cx="6324600" cy="4191000"/>
            </a:xfrm>
            <a:prstGeom prst="verticalScroll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1" y="2129467"/>
              <a:ext cx="4586012" cy="318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3505200" cy="4777588"/>
          </a:xfrm>
        </p:spPr>
        <p:txBody>
          <a:bodyPr>
            <a:normAutofit/>
          </a:bodyPr>
          <a:lstStyle/>
          <a:p>
            <a:r>
              <a:rPr lang="en-US" b="1" dirty="0" smtClean="0"/>
              <a:t>Removed host of small water supply reservoirs and recreational impoundments</a:t>
            </a:r>
          </a:p>
          <a:p>
            <a:endParaRPr lang="en-US" sz="1200" b="1" dirty="0" smtClean="0"/>
          </a:p>
          <a:p>
            <a:r>
              <a:rPr lang="en-US" b="1" dirty="0" smtClean="0"/>
              <a:t>Removed few cooling water reservoirs</a:t>
            </a:r>
          </a:p>
          <a:p>
            <a:endParaRPr lang="en-US" sz="1200" b="1" dirty="0"/>
          </a:p>
          <a:p>
            <a:r>
              <a:rPr lang="en-US" b="1" dirty="0" smtClean="0"/>
              <a:t>Ended up with 18 key </a:t>
            </a:r>
            <a:r>
              <a:rPr lang="en-US" b="1" dirty="0"/>
              <a:t>r</a:t>
            </a:r>
            <a:r>
              <a:rPr lang="en-US" b="1" dirty="0" smtClean="0"/>
              <a:t>eservoirs to consider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75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Reservoirs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755648"/>
            <a:ext cx="3419856" cy="3493008"/>
          </a:xfrm>
        </p:spPr>
        <p:txBody>
          <a:bodyPr>
            <a:noAutofit/>
          </a:bodyPr>
          <a:lstStyle/>
          <a:p>
            <a:r>
              <a:rPr lang="en-US" b="1" dirty="0"/>
              <a:t>Shafer</a:t>
            </a:r>
          </a:p>
          <a:p>
            <a:r>
              <a:rPr lang="en-US" b="1" dirty="0"/>
              <a:t>Freeman</a:t>
            </a:r>
          </a:p>
          <a:p>
            <a:r>
              <a:rPr lang="en-US" b="1" dirty="0" smtClean="0"/>
              <a:t>Kokomo #2</a:t>
            </a:r>
          </a:p>
          <a:p>
            <a:r>
              <a:rPr lang="en-US" b="1" dirty="0" smtClean="0"/>
              <a:t>Morse</a:t>
            </a:r>
            <a:endParaRPr lang="en-US" b="1" dirty="0"/>
          </a:p>
          <a:p>
            <a:r>
              <a:rPr lang="en-US" b="1" dirty="0" smtClean="0"/>
              <a:t>Eagle </a:t>
            </a:r>
            <a:r>
              <a:rPr lang="en-US" b="1" dirty="0"/>
              <a:t>Creek</a:t>
            </a:r>
          </a:p>
          <a:p>
            <a:r>
              <a:rPr lang="en-US" b="1" dirty="0"/>
              <a:t>Geist</a:t>
            </a:r>
          </a:p>
          <a:p>
            <a:r>
              <a:rPr lang="en-US" b="1" dirty="0" smtClean="0"/>
              <a:t>Cecil M. Harden</a:t>
            </a:r>
          </a:p>
          <a:p>
            <a:r>
              <a:rPr lang="en-US" b="1" dirty="0" err="1" smtClean="0"/>
              <a:t>Cagles</a:t>
            </a:r>
            <a:r>
              <a:rPr lang="en-US" b="1" dirty="0" smtClean="0"/>
              <a:t> Mill</a:t>
            </a:r>
          </a:p>
          <a:p>
            <a:r>
              <a:rPr lang="en-US" b="1" dirty="0" smtClean="0"/>
              <a:t>Patoka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04944" y="802384"/>
            <a:ext cx="3657600" cy="5562599"/>
            <a:chOff x="4504944" y="802384"/>
            <a:chExt cx="3657600" cy="5562599"/>
          </a:xfrm>
        </p:grpSpPr>
        <p:pic>
          <p:nvPicPr>
            <p:cNvPr id="7" name="Picture 6" descr="C:\Users\CNewhous\Desktop\STATE Map Blank.g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944" y="802384"/>
              <a:ext cx="3657600" cy="5562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5983224" y="5407150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83224" y="2125216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83224" y="2353816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830824" y="3803140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95544" y="3566919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409944" y="3425187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38544" y="3192016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790944" y="3416805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14744" y="2658616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63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Reservoirs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914400" y="1752600"/>
            <a:ext cx="3419856" cy="3811522"/>
          </a:xfrm>
        </p:spPr>
        <p:txBody>
          <a:bodyPr>
            <a:normAutofit/>
          </a:bodyPr>
          <a:lstStyle/>
          <a:p>
            <a:r>
              <a:rPr lang="en-US" b="1" dirty="0"/>
              <a:t>Cedarville</a:t>
            </a:r>
          </a:p>
          <a:p>
            <a:r>
              <a:rPr lang="en-US" b="1" dirty="0" smtClean="0"/>
              <a:t>J</a:t>
            </a:r>
            <a:r>
              <a:rPr lang="en-US" b="1" dirty="0"/>
              <a:t>. Edward Roush</a:t>
            </a:r>
          </a:p>
          <a:p>
            <a:r>
              <a:rPr lang="en-US" b="1" dirty="0"/>
              <a:t>Mississinewa</a:t>
            </a:r>
          </a:p>
          <a:p>
            <a:r>
              <a:rPr lang="en-US" b="1" dirty="0" smtClean="0"/>
              <a:t>Salamonie</a:t>
            </a:r>
          </a:p>
          <a:p>
            <a:r>
              <a:rPr lang="en-US" b="1" dirty="0" smtClean="0"/>
              <a:t>Prairie </a:t>
            </a:r>
            <a:r>
              <a:rPr lang="en-US" b="1" dirty="0"/>
              <a:t>Creek</a:t>
            </a:r>
          </a:p>
          <a:p>
            <a:r>
              <a:rPr lang="en-US" b="1" dirty="0" smtClean="0"/>
              <a:t>Brookville</a:t>
            </a:r>
          </a:p>
          <a:p>
            <a:r>
              <a:rPr lang="en-US" b="1" dirty="0" smtClean="0"/>
              <a:t>Lemon</a:t>
            </a:r>
          </a:p>
          <a:p>
            <a:r>
              <a:rPr lang="en-US" b="1" dirty="0" smtClean="0"/>
              <a:t>Monroe</a:t>
            </a:r>
          </a:p>
          <a:p>
            <a:endParaRPr lang="en-US" b="1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914400" y="5303520"/>
            <a:ext cx="3419856" cy="77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Mounds</a:t>
            </a:r>
          </a:p>
        </p:txBody>
      </p:sp>
      <p:sp>
        <p:nvSpPr>
          <p:cNvPr id="29" name="Oval 28"/>
          <p:cNvSpPr/>
          <p:nvPr/>
        </p:nvSpPr>
        <p:spPr>
          <a:xfrm>
            <a:off x="6708648" y="2667000"/>
            <a:ext cx="152400" cy="1417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575303"/>
            <a:ext cx="152400" cy="1417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495800" y="810768"/>
            <a:ext cx="3657600" cy="5562599"/>
            <a:chOff x="4495800" y="810768"/>
            <a:chExt cx="3657600" cy="5562599"/>
          </a:xfrm>
        </p:grpSpPr>
        <p:grpSp>
          <p:nvGrpSpPr>
            <p:cNvPr id="18" name="Group 17"/>
            <p:cNvGrpSpPr/>
            <p:nvPr/>
          </p:nvGrpSpPr>
          <p:grpSpPr>
            <a:xfrm>
              <a:off x="4495800" y="810768"/>
              <a:ext cx="3657600" cy="5562599"/>
              <a:chOff x="4495800" y="810768"/>
              <a:chExt cx="3657600" cy="5562599"/>
            </a:xfrm>
          </p:grpSpPr>
          <p:pic>
            <p:nvPicPr>
              <p:cNvPr id="19" name="Picture 18" descr="C:\Users\CNewhous\Desktop\STATE Map Blank.gif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5800" y="810768"/>
                <a:ext cx="3657600" cy="5562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6248400" y="4325874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974080" y="2133600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974080" y="2362200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21680" y="3811524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89320" y="5396484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400800" y="3433571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29400" y="3200400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781800" y="3425189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11240" y="4495800"/>
                <a:ext cx="152400" cy="141732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7772400" y="3882390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82256" y="3058668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96200" y="1828800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37248" y="2346198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138416" y="2275332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306056" y="2161794"/>
              <a:ext cx="152400" cy="14173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6986016" y="3068574"/>
            <a:ext cx="152400" cy="1417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08648" y="2596134"/>
            <a:ext cx="152400" cy="1417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81384" y="3592067"/>
            <a:ext cx="152400" cy="141732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799064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Second Step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Mapping of impoundments and their watersheds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Online tools</a:t>
            </a:r>
          </a:p>
          <a:p>
            <a:pPr lvl="2">
              <a:lnSpc>
                <a:spcPct val="90000"/>
              </a:lnSpc>
            </a:pPr>
            <a:r>
              <a:rPr lang="en-US" sz="2400" b="1" dirty="0"/>
              <a:t>Google Maps</a:t>
            </a:r>
          </a:p>
          <a:p>
            <a:pPr lvl="2">
              <a:lnSpc>
                <a:spcPct val="90000"/>
              </a:lnSpc>
            </a:pPr>
            <a:r>
              <a:rPr lang="en-US" sz="2400" b="1" dirty="0"/>
              <a:t>Indiana Maps</a:t>
            </a:r>
          </a:p>
          <a:p>
            <a:pPr lvl="2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Defining data layers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10289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87385"/>
            <a:ext cx="25908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Some with rather small watersheds (Group 1)</a:t>
            </a:r>
          </a:p>
          <a:p>
            <a:endParaRPr lang="en-US" sz="1300" b="1" dirty="0" smtClean="0"/>
          </a:p>
          <a:p>
            <a:r>
              <a:rPr lang="en-US" b="1" dirty="0" smtClean="0"/>
              <a:t>Size relation = 11.3%</a:t>
            </a:r>
          </a:p>
          <a:p>
            <a:endParaRPr lang="en-US" sz="1300" b="1" dirty="0" smtClean="0"/>
          </a:p>
          <a:p>
            <a:r>
              <a:rPr lang="en-US" b="1" dirty="0" smtClean="0"/>
              <a:t>1 acre of water drains &lt;9 acres of land</a:t>
            </a:r>
          </a:p>
          <a:p>
            <a:endParaRPr lang="en-US" sz="1300" b="1" dirty="0"/>
          </a:p>
          <a:p>
            <a:r>
              <a:rPr lang="en-US" b="1" dirty="0" smtClean="0"/>
              <a:t>Best example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22098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Prairie Creek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7715"/>
            <a:ext cx="4951413" cy="543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0197" y="2057400"/>
            <a:ext cx="95780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1:6400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8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1183</TotalTime>
  <Words>1189</Words>
  <Application>Microsoft Office PowerPoint</Application>
  <PresentationFormat>On-screen Show (4:3)</PresentationFormat>
  <Paragraphs>320</Paragraphs>
  <Slides>46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Austin</vt:lpstr>
      <vt:lpstr>Worksheet</vt:lpstr>
      <vt:lpstr>Water Quality Predictors for Key Indiana Reservoirs</vt:lpstr>
      <vt:lpstr>Motivation for this Project</vt:lpstr>
      <vt:lpstr>Discovery Steps</vt:lpstr>
      <vt:lpstr>First Step </vt:lpstr>
      <vt:lpstr>Basic Literature Search (online)</vt:lpstr>
      <vt:lpstr>Key Reservoirs</vt:lpstr>
      <vt:lpstr>Key Reservoirs</vt:lpstr>
      <vt:lpstr>Second Step </vt:lpstr>
      <vt:lpstr>Prairie Creek</vt:lpstr>
      <vt:lpstr>Geist Reservoir</vt:lpstr>
      <vt:lpstr>Geist Reservoir</vt:lpstr>
      <vt:lpstr>Geist Reservoir</vt:lpstr>
      <vt:lpstr>Kokomo #2</vt:lpstr>
      <vt:lpstr>Kokomo #2</vt:lpstr>
      <vt:lpstr>“Hard working”?</vt:lpstr>
      <vt:lpstr>Map View</vt:lpstr>
      <vt:lpstr>PowerPoint Presentation</vt:lpstr>
      <vt:lpstr>PowerPoint Presentation</vt:lpstr>
      <vt:lpstr>PowerPoint Presentation</vt:lpstr>
      <vt:lpstr>PowerPoint Presentation</vt:lpstr>
      <vt:lpstr>Proposed Mounds Reservoir</vt:lpstr>
      <vt:lpstr>Third Step</vt:lpstr>
      <vt:lpstr>Trophic Information and Designated Use Support</vt:lpstr>
      <vt:lpstr>Data Crunching</vt:lpstr>
      <vt:lpstr>At First, Data Gaps                        </vt:lpstr>
      <vt:lpstr>Still, CHAOS…</vt:lpstr>
      <vt:lpstr>Waterbody to Watershed Ratio</vt:lpstr>
      <vt:lpstr>Reservoir Area : Watershed Area</vt:lpstr>
      <vt:lpstr>Res. Volume : W’shed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More Lessons Learned</vt:lpstr>
      <vt:lpstr>What’s Next?</vt:lpstr>
      <vt:lpstr>Thank You!</vt:lpstr>
    </vt:vector>
  </TitlesOfParts>
  <Company>State of Indiana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cnewhous</dc:creator>
  <cp:lastModifiedBy>iwla</cp:lastModifiedBy>
  <cp:revision>83</cp:revision>
  <dcterms:created xsi:type="dcterms:W3CDTF">2015-05-17T17:40:01Z</dcterms:created>
  <dcterms:modified xsi:type="dcterms:W3CDTF">2015-05-19T11:21:10Z</dcterms:modified>
</cp:coreProperties>
</file>